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0"/>
  </p:notesMasterIdLst>
  <p:handoutMasterIdLst>
    <p:handoutMasterId r:id="rId101"/>
  </p:handoutMasterIdLst>
  <p:sldIdLst>
    <p:sldId id="360" r:id="rId2"/>
    <p:sldId id="334" r:id="rId3"/>
    <p:sldId id="361" r:id="rId4"/>
    <p:sldId id="335" r:id="rId5"/>
    <p:sldId id="333" r:id="rId6"/>
    <p:sldId id="309" r:id="rId7"/>
    <p:sldId id="327" r:id="rId8"/>
    <p:sldId id="285" r:id="rId9"/>
    <p:sldId id="325" r:id="rId10"/>
    <p:sldId id="351" r:id="rId11"/>
    <p:sldId id="326" r:id="rId12"/>
    <p:sldId id="258" r:id="rId13"/>
    <p:sldId id="266" r:id="rId14"/>
    <p:sldId id="350" r:id="rId15"/>
    <p:sldId id="349" r:id="rId16"/>
    <p:sldId id="259" r:id="rId17"/>
    <p:sldId id="262" r:id="rId18"/>
    <p:sldId id="263" r:id="rId19"/>
    <p:sldId id="345" r:id="rId20"/>
    <p:sldId id="346" r:id="rId21"/>
    <p:sldId id="264" r:id="rId22"/>
    <p:sldId id="318" r:id="rId23"/>
    <p:sldId id="353" r:id="rId24"/>
    <p:sldId id="363" r:id="rId25"/>
    <p:sldId id="267" r:id="rId26"/>
    <p:sldId id="331" r:id="rId27"/>
    <p:sldId id="378" r:id="rId28"/>
    <p:sldId id="376" r:id="rId29"/>
    <p:sldId id="365" r:id="rId30"/>
    <p:sldId id="269" r:id="rId31"/>
    <p:sldId id="287" r:id="rId32"/>
    <p:sldId id="354" r:id="rId33"/>
    <p:sldId id="355" r:id="rId34"/>
    <p:sldId id="270" r:id="rId35"/>
    <p:sldId id="268" r:id="rId36"/>
    <p:sldId id="272" r:id="rId37"/>
    <p:sldId id="289" r:id="rId38"/>
    <p:sldId id="308" r:id="rId39"/>
    <p:sldId id="320" r:id="rId40"/>
    <p:sldId id="362" r:id="rId41"/>
    <p:sldId id="380" r:id="rId42"/>
    <p:sldId id="381" r:id="rId43"/>
    <p:sldId id="379" r:id="rId44"/>
    <p:sldId id="382" r:id="rId45"/>
    <p:sldId id="317" r:id="rId46"/>
    <p:sldId id="295" r:id="rId47"/>
    <p:sldId id="271" r:id="rId48"/>
    <p:sldId id="286" r:id="rId49"/>
    <p:sldId id="356" r:id="rId50"/>
    <p:sldId id="294" r:id="rId51"/>
    <p:sldId id="291" r:id="rId52"/>
    <p:sldId id="273" r:id="rId53"/>
    <p:sldId id="276" r:id="rId54"/>
    <p:sldId id="277" r:id="rId55"/>
    <p:sldId id="296" r:id="rId56"/>
    <p:sldId id="281" r:id="rId57"/>
    <p:sldId id="288" r:id="rId58"/>
    <p:sldId id="284" r:id="rId59"/>
    <p:sldId id="338" r:id="rId60"/>
    <p:sldId id="337" r:id="rId61"/>
    <p:sldId id="339" r:id="rId62"/>
    <p:sldId id="340" r:id="rId63"/>
    <p:sldId id="341" r:id="rId64"/>
    <p:sldId id="301" r:id="rId65"/>
    <p:sldId id="374" r:id="rId66"/>
    <p:sldId id="323" r:id="rId67"/>
    <p:sldId id="302" r:id="rId68"/>
    <p:sldId id="292" r:id="rId69"/>
    <p:sldId id="293" r:id="rId70"/>
    <p:sldId id="372" r:id="rId71"/>
    <p:sldId id="290" r:id="rId72"/>
    <p:sldId id="299" r:id="rId73"/>
    <p:sldId id="297" r:id="rId74"/>
    <p:sldId id="328" r:id="rId75"/>
    <p:sldId id="322" r:id="rId76"/>
    <p:sldId id="314" r:id="rId77"/>
    <p:sldId id="316" r:id="rId78"/>
    <p:sldId id="313" r:id="rId79"/>
    <p:sldId id="311" r:id="rId80"/>
    <p:sldId id="375" r:id="rId81"/>
    <p:sldId id="315" r:id="rId82"/>
    <p:sldId id="312" r:id="rId83"/>
    <p:sldId id="373" r:id="rId84"/>
    <p:sldId id="275" r:id="rId85"/>
    <p:sldId id="280" r:id="rId86"/>
    <p:sldId id="282" r:id="rId87"/>
    <p:sldId id="368" r:id="rId88"/>
    <p:sldId id="370" r:id="rId89"/>
    <p:sldId id="369" r:id="rId90"/>
    <p:sldId id="303" r:id="rId91"/>
    <p:sldId id="306" r:id="rId92"/>
    <p:sldId id="364" r:id="rId93"/>
    <p:sldId id="310" r:id="rId94"/>
    <p:sldId id="305" r:id="rId95"/>
    <p:sldId id="377" r:id="rId96"/>
    <p:sldId id="352" r:id="rId97"/>
    <p:sldId id="307" r:id="rId98"/>
    <p:sldId id="304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76" autoAdjust="0"/>
    <p:restoredTop sz="94650" autoAdjust="0"/>
  </p:normalViewPr>
  <p:slideViewPr>
    <p:cSldViewPr>
      <p:cViewPr varScale="1">
        <p:scale>
          <a:sx n="85" d="100"/>
          <a:sy n="85" d="100"/>
        </p:scale>
        <p:origin x="10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211"/>
    </p:cViewPr>
  </p:sorterViewPr>
  <p:notesViewPr>
    <p:cSldViewPr>
      <p:cViewPr varScale="1">
        <p:scale>
          <a:sx n="79" d="100"/>
          <a:sy n="79" d="100"/>
        </p:scale>
        <p:origin x="-40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26.xml"/><Relationship Id="rId21" Type="http://schemas.openxmlformats.org/officeDocument/2006/relationships/slide" Target="slides/slide21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63" Type="http://schemas.openxmlformats.org/officeDocument/2006/relationships/slide" Target="slides/slide63.xml"/><Relationship Id="rId68" Type="http://schemas.openxmlformats.org/officeDocument/2006/relationships/slide" Target="slides/slide68.xml"/><Relationship Id="rId84" Type="http://schemas.openxmlformats.org/officeDocument/2006/relationships/slide" Target="slides/slide84.xml"/><Relationship Id="rId89" Type="http://schemas.openxmlformats.org/officeDocument/2006/relationships/slide" Target="slides/slide89.xml"/><Relationship Id="rId16" Type="http://schemas.openxmlformats.org/officeDocument/2006/relationships/slide" Target="slides/slide16.xml"/><Relationship Id="rId11" Type="http://schemas.openxmlformats.org/officeDocument/2006/relationships/slide" Target="slides/slide11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74" Type="http://schemas.openxmlformats.org/officeDocument/2006/relationships/slide" Target="slides/slide74.xml"/><Relationship Id="rId79" Type="http://schemas.openxmlformats.org/officeDocument/2006/relationships/slide" Target="slides/slide79.xml"/><Relationship Id="rId5" Type="http://schemas.openxmlformats.org/officeDocument/2006/relationships/slide" Target="slides/slide5.xml"/><Relationship Id="rId90" Type="http://schemas.openxmlformats.org/officeDocument/2006/relationships/slide" Target="slides/slide90.xml"/><Relationship Id="rId95" Type="http://schemas.openxmlformats.org/officeDocument/2006/relationships/slide" Target="slides/slide95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64" Type="http://schemas.openxmlformats.org/officeDocument/2006/relationships/slide" Target="slides/slide64.xml"/><Relationship Id="rId69" Type="http://schemas.openxmlformats.org/officeDocument/2006/relationships/slide" Target="slides/slide69.xml"/><Relationship Id="rId80" Type="http://schemas.openxmlformats.org/officeDocument/2006/relationships/slide" Target="slides/slide80.xml"/><Relationship Id="rId85" Type="http://schemas.openxmlformats.org/officeDocument/2006/relationships/slide" Target="slides/slide85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59.xml"/><Relationship Id="rId67" Type="http://schemas.openxmlformats.org/officeDocument/2006/relationships/slide" Target="slides/slide67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54" Type="http://schemas.openxmlformats.org/officeDocument/2006/relationships/slide" Target="slides/slide54.xml"/><Relationship Id="rId62" Type="http://schemas.openxmlformats.org/officeDocument/2006/relationships/slide" Target="slides/slide62.xml"/><Relationship Id="rId70" Type="http://schemas.openxmlformats.org/officeDocument/2006/relationships/slide" Target="slides/slide70.xml"/><Relationship Id="rId75" Type="http://schemas.openxmlformats.org/officeDocument/2006/relationships/slide" Target="slides/slide75.xml"/><Relationship Id="rId83" Type="http://schemas.openxmlformats.org/officeDocument/2006/relationships/slide" Target="slides/slide83.xml"/><Relationship Id="rId88" Type="http://schemas.openxmlformats.org/officeDocument/2006/relationships/slide" Target="slides/slide88.xml"/><Relationship Id="rId91" Type="http://schemas.openxmlformats.org/officeDocument/2006/relationships/slide" Target="slides/slide91.xml"/><Relationship Id="rId96" Type="http://schemas.openxmlformats.org/officeDocument/2006/relationships/slide" Target="slides/slide9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57" Type="http://schemas.openxmlformats.org/officeDocument/2006/relationships/slide" Target="slides/slide57.xml"/><Relationship Id="rId10" Type="http://schemas.openxmlformats.org/officeDocument/2006/relationships/slide" Target="slides/slide10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60" Type="http://schemas.openxmlformats.org/officeDocument/2006/relationships/slide" Target="slides/slide60.xml"/><Relationship Id="rId65" Type="http://schemas.openxmlformats.org/officeDocument/2006/relationships/slide" Target="slides/slide65.xml"/><Relationship Id="rId73" Type="http://schemas.openxmlformats.org/officeDocument/2006/relationships/slide" Target="slides/slide73.xml"/><Relationship Id="rId78" Type="http://schemas.openxmlformats.org/officeDocument/2006/relationships/slide" Target="slides/slide78.xml"/><Relationship Id="rId81" Type="http://schemas.openxmlformats.org/officeDocument/2006/relationships/slide" Target="slides/slide81.xml"/><Relationship Id="rId86" Type="http://schemas.openxmlformats.org/officeDocument/2006/relationships/slide" Target="slides/slide86.xml"/><Relationship Id="rId94" Type="http://schemas.openxmlformats.org/officeDocument/2006/relationships/slide" Target="slides/slide94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9" Type="http://schemas.openxmlformats.org/officeDocument/2006/relationships/slide" Target="slides/slide39.xml"/><Relationship Id="rId34" Type="http://schemas.openxmlformats.org/officeDocument/2006/relationships/slide" Target="slides/slide34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76" Type="http://schemas.openxmlformats.org/officeDocument/2006/relationships/slide" Target="slides/slide76.xml"/><Relationship Id="rId97" Type="http://schemas.openxmlformats.org/officeDocument/2006/relationships/slide" Target="slides/slide97.xml"/><Relationship Id="rId7" Type="http://schemas.openxmlformats.org/officeDocument/2006/relationships/slide" Target="slides/slide7.xml"/><Relationship Id="rId71" Type="http://schemas.openxmlformats.org/officeDocument/2006/relationships/slide" Target="slides/slide71.xml"/><Relationship Id="rId92" Type="http://schemas.openxmlformats.org/officeDocument/2006/relationships/slide" Target="slides/slide92.xml"/><Relationship Id="rId2" Type="http://schemas.openxmlformats.org/officeDocument/2006/relationships/slide" Target="slides/slide2.xml"/><Relationship Id="rId29" Type="http://schemas.openxmlformats.org/officeDocument/2006/relationships/slide" Target="slides/slide29.xml"/><Relationship Id="rId24" Type="http://schemas.openxmlformats.org/officeDocument/2006/relationships/slide" Target="slides/slide24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66" Type="http://schemas.openxmlformats.org/officeDocument/2006/relationships/slide" Target="slides/slide66.xml"/><Relationship Id="rId87" Type="http://schemas.openxmlformats.org/officeDocument/2006/relationships/slide" Target="slides/slide87.xml"/><Relationship Id="rId61" Type="http://schemas.openxmlformats.org/officeDocument/2006/relationships/slide" Target="slides/slide61.xml"/><Relationship Id="rId82" Type="http://schemas.openxmlformats.org/officeDocument/2006/relationships/slide" Target="slides/slide82.xml"/><Relationship Id="rId19" Type="http://schemas.openxmlformats.org/officeDocument/2006/relationships/slide" Target="slides/slide19.xml"/><Relationship Id="rId14" Type="http://schemas.openxmlformats.org/officeDocument/2006/relationships/slide" Target="slides/slide14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56" Type="http://schemas.openxmlformats.org/officeDocument/2006/relationships/slide" Target="slides/slide56.xml"/><Relationship Id="rId77" Type="http://schemas.openxmlformats.org/officeDocument/2006/relationships/slide" Target="slides/slide77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72" Type="http://schemas.openxmlformats.org/officeDocument/2006/relationships/slide" Target="slides/slide72.xml"/><Relationship Id="rId93" Type="http://schemas.openxmlformats.org/officeDocument/2006/relationships/slide" Target="slides/slide93.xml"/><Relationship Id="rId98" Type="http://schemas.openxmlformats.org/officeDocument/2006/relationships/slide" Target="slides/slide9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8B1F2-1402-4F82-96D1-E6F22DBDA81E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A3B59-0A2F-4D6F-9A61-A0FB17178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CAA9A-0705-472E-8D82-BEAB78970C54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BC1A9-FB9E-4463-A0D3-418A86011A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4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BC1A9-FB9E-4463-A0D3-418A86011A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3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1A9-FB9E-4463-A0D3-418A86011AE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2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1A9-FB9E-4463-A0D3-418A86011AE5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1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B01440E-89EE-4DDD-84B4-D87795F4F31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33A72B0-7F45-42D8-AA33-676234D7AE4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99" y="0"/>
            <a:ext cx="9068602" cy="6477000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FFC000"/>
                </a:solidFill>
                <a:latin typeface="Algerian" panose="04020705040A02060702" pitchFamily="82" charset="0"/>
              </a:rPr>
              <a:t>dna</a:t>
            </a:r>
            <a:br>
              <a:rPr lang="en-US" sz="16700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en-US" sz="3600" dirty="0">
                <a:solidFill>
                  <a:srgbClr val="FFC000"/>
                </a:solidFill>
                <a:latin typeface="Algerian" panose="04020705040A02060702" pitchFamily="82" charset="0"/>
              </a:rPr>
              <a:t>&amp;</a:t>
            </a:r>
            <a:br>
              <a:rPr lang="en-US" sz="16700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en-US" sz="12000" dirty="0">
                <a:solidFill>
                  <a:srgbClr val="FFC000"/>
                </a:solidFill>
                <a:latin typeface="Algerian" panose="04020705040A02060702" pitchFamily="82" charset="0"/>
              </a:rPr>
              <a:t>genealogy</a:t>
            </a:r>
            <a:br>
              <a:rPr lang="en-US" sz="12000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en-US" sz="12000" dirty="0">
                <a:solidFill>
                  <a:srgbClr val="FFC000"/>
                </a:solidFill>
                <a:latin typeface="Algerian" panose="04020705040A02060702" pitchFamily="82" charset="0"/>
              </a:rPr>
              <a:t>							</a:t>
            </a:r>
            <a:r>
              <a:rPr lang="en-US" sz="1600" dirty="0">
                <a:latin typeface="Arial Narrow" panose="020B0606020202030204" pitchFamily="34" charset="0"/>
              </a:rPr>
              <a:t>NELSON SMITH 3/23</a:t>
            </a:r>
            <a:endParaRPr lang="en-US" sz="16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501" y="6781799"/>
            <a:ext cx="6400800" cy="122153"/>
          </a:xfrm>
        </p:spPr>
        <p:txBody>
          <a:bodyPr>
            <a:noAutofit/>
          </a:bodyPr>
          <a:lstStyle/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6748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066800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4864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7200" dirty="0">
                <a:solidFill>
                  <a:srgbClr val="00B0F0"/>
                </a:solidFill>
              </a:rPr>
              <a:t>VERIFICATION</a:t>
            </a:r>
            <a:r>
              <a:rPr lang="en-US" sz="7200" dirty="0"/>
              <a:t> </a:t>
            </a:r>
            <a:r>
              <a:rPr lang="en-US" sz="7200" dirty="0">
                <a:solidFill>
                  <a:srgbClr val="00B0F0"/>
                </a:solidFill>
              </a:rPr>
              <a:t>CONFIRMS A GROUP CONTAINS A THING OR PERSON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708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839200" cy="25146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solidFill>
                  <a:srgbClr val="FFFF00"/>
                </a:solidFill>
                <a:latin typeface="Century Gothic" panose="020B0502020202020204" pitchFamily="34" charset="0"/>
              </a:rPr>
              <a:t>A BRIEF HISTORY</a:t>
            </a:r>
          </a:p>
          <a:p>
            <a:r>
              <a:rPr lang="en-US" sz="8000" dirty="0">
                <a:solidFill>
                  <a:srgbClr val="FFFF00"/>
                </a:solidFill>
                <a:latin typeface="Century Gothic" panose="020B0502020202020204" pitchFamily="34" charset="0"/>
              </a:rPr>
              <a:t> OF</a:t>
            </a:r>
          </a:p>
          <a:p>
            <a:r>
              <a:rPr lang="en-US" sz="8000" dirty="0">
                <a:solidFill>
                  <a:srgbClr val="FFFF00"/>
                </a:solidFill>
                <a:latin typeface="Century Gothic" panose="020B0502020202020204" pitchFamily="34" charset="0"/>
              </a:rPr>
              <a:t> IDENTIFICATION </a:t>
            </a:r>
          </a:p>
        </p:txBody>
      </p:sp>
    </p:spTree>
    <p:extLst>
      <p:ext uri="{BB962C8B-B14F-4D97-AF65-F5344CB8AC3E}">
        <p14:creationId xmlns:p14="http://schemas.microsoft.com/office/powerpoint/2010/main" val="213344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457200" y="30482"/>
            <a:ext cx="83820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2895600"/>
          </a:xfrm>
        </p:spPr>
        <p:txBody>
          <a:bodyPr>
            <a:normAutofit fontScale="62500" lnSpcReduction="20000"/>
          </a:bodyPr>
          <a:lstStyle/>
          <a:p>
            <a:endParaRPr lang="en-US" sz="3900" dirty="0">
              <a:latin typeface="Century Gothic" panose="020B0502020202020204" pitchFamily="34" charset="0"/>
            </a:endParaRPr>
          </a:p>
          <a:p>
            <a:r>
              <a:rPr lang="en-US" sz="8600" dirty="0">
                <a:solidFill>
                  <a:srgbClr val="FFFF00"/>
                </a:solidFill>
                <a:latin typeface="Century Gothic" panose="020B0502020202020204" pitchFamily="34" charset="0"/>
              </a:rPr>
              <a:t>GENESIS 3:20</a:t>
            </a:r>
          </a:p>
          <a:p>
            <a:r>
              <a:rPr lang="en-US" sz="8600" dirty="0">
                <a:solidFill>
                  <a:srgbClr val="FFFF00"/>
                </a:solidFill>
                <a:latin typeface="Century Gothic" panose="020B0502020202020204" pitchFamily="34" charset="0"/>
              </a:rPr>
              <a:t> ADAM NAMES WOMAN</a:t>
            </a:r>
          </a:p>
          <a:p>
            <a:r>
              <a:rPr lang="en-US" sz="8600" dirty="0">
                <a:solidFill>
                  <a:srgbClr val="FFFF00"/>
                </a:solidFill>
                <a:latin typeface="Century Gothic" panose="020B0502020202020204" pitchFamily="34" charset="0"/>
              </a:rPr>
              <a:t>EVE</a:t>
            </a:r>
          </a:p>
          <a:p>
            <a:endParaRPr lang="en-US" sz="3900" dirty="0">
              <a:latin typeface="Century Gothic" panose="020B0502020202020204" pitchFamily="34" charset="0"/>
            </a:endParaRPr>
          </a:p>
          <a:p>
            <a:endParaRPr lang="en-US" sz="3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7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457200" y="0"/>
            <a:ext cx="8382000" cy="76201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5029200"/>
          </a:xfrm>
        </p:spPr>
        <p:txBody>
          <a:bodyPr>
            <a:normAutofit/>
          </a:bodyPr>
          <a:lstStyle/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6600" dirty="0">
                <a:solidFill>
                  <a:srgbClr val="FFFF00"/>
                </a:solidFill>
                <a:latin typeface="Century Gothic" panose="020B0502020202020204" pitchFamily="34" charset="0"/>
              </a:rPr>
              <a:t>WEALTHY EGYPTIAN USE  WAX &amp; A DIE</a:t>
            </a:r>
          </a:p>
        </p:txBody>
      </p:sp>
    </p:spTree>
    <p:extLst>
      <p:ext uri="{BB962C8B-B14F-4D97-AF65-F5344CB8AC3E}">
        <p14:creationId xmlns:p14="http://schemas.microsoft.com/office/powerpoint/2010/main" val="118598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382000" cy="6553199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pic>
        <p:nvPicPr>
          <p:cNvPr id="2050" name="Picture 2" descr="C:\Users\Nelson Smith\AppData\Local\Microsoft\Windows\INetCache\IE\N5REIQLY\237754133_854430129c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5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7619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839200" cy="5715000"/>
          </a:xfrm>
        </p:spPr>
        <p:txBody>
          <a:bodyPr>
            <a:normAutofit fontScale="40000" lnSpcReduction="20000"/>
          </a:bodyPr>
          <a:lstStyle/>
          <a:p>
            <a:endParaRPr lang="en-US" sz="144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endParaRPr lang="en-US" sz="144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r>
              <a:rPr lang="en-US" sz="22200" dirty="0">
                <a:solidFill>
                  <a:srgbClr val="FFFF00"/>
                </a:solidFill>
                <a:latin typeface="Century Gothic" panose="020B0502020202020204" pitchFamily="34" charset="0"/>
              </a:rPr>
              <a:t>A QUALIFIER IS ADDED TO A NAME</a:t>
            </a:r>
          </a:p>
          <a:p>
            <a:endParaRPr lang="en-US" sz="150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9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8763000" cy="67818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WILLIAM LIVING IN NORMANDY 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BECOMES</a:t>
            </a:r>
          </a:p>
          <a:p>
            <a:r>
              <a:rPr lang="en-US" sz="5800" dirty="0"/>
              <a:t>WILLIAM de NORMANDY</a:t>
            </a:r>
          </a:p>
          <a:p>
            <a:endParaRPr lang="en-US" sz="4400" dirty="0"/>
          </a:p>
          <a:p>
            <a:r>
              <a:rPr lang="en-US" sz="4400" dirty="0">
                <a:solidFill>
                  <a:srgbClr val="FFFF00"/>
                </a:solidFill>
              </a:rPr>
              <a:t>JOHN’S SON LUKE 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BECOMES</a:t>
            </a:r>
            <a:r>
              <a:rPr lang="en-US" sz="2800" dirty="0"/>
              <a:t> </a:t>
            </a:r>
          </a:p>
          <a:p>
            <a:r>
              <a:rPr lang="en-US" sz="5800" dirty="0"/>
              <a:t>LUKE JOHNSON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51174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457200" y="30482"/>
            <a:ext cx="8382000" cy="4571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 </a:t>
            </a:r>
            <a:b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b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en-US" sz="44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0"/>
            <a:ext cx="8991600" cy="64008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r>
              <a:rPr lang="en-US" sz="7200" dirty="0">
                <a:solidFill>
                  <a:srgbClr val="FFFF00"/>
                </a:solidFill>
                <a:latin typeface="Century Gothic" panose="020B0502020202020204" pitchFamily="34" charset="0"/>
              </a:rPr>
              <a:t>IN THE 1700’S</a:t>
            </a:r>
          </a:p>
          <a:p>
            <a:r>
              <a:rPr lang="en-US" sz="7200" dirty="0">
                <a:solidFill>
                  <a:srgbClr val="FFFF00"/>
                </a:solidFill>
                <a:latin typeface="Century Gothic" panose="020B0502020202020204" pitchFamily="34" charset="0"/>
              </a:rPr>
              <a:t>BEGAN USING</a:t>
            </a:r>
          </a:p>
          <a:p>
            <a:r>
              <a:rPr lang="en-US" sz="7200" dirty="0">
                <a:solidFill>
                  <a:srgbClr val="FFFF00"/>
                </a:solidFill>
                <a:latin typeface="Century Gothic" panose="020B0502020202020204" pitchFamily="34" charset="0"/>
              </a:rPr>
              <a:t> PHYSICAL FEATURES</a:t>
            </a:r>
          </a:p>
          <a:p>
            <a:endParaRPr lang="en-US" sz="72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endParaRPr lang="en-US" sz="7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8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9144000" cy="6553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Nelson Smith\AppData\Local\Microsoft\Windows\INetCache\IE\N5REIQLY\Red_hea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5105400" cy="649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0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52400"/>
            <a:ext cx="9144000" cy="6629400"/>
          </a:xfrm>
        </p:spPr>
        <p:txBody>
          <a:bodyPr>
            <a:normAutofit/>
          </a:bodyPr>
          <a:lstStyle/>
          <a:p>
            <a:br>
              <a:rPr lang="en-US" sz="8900" dirty="0">
                <a:solidFill>
                  <a:srgbClr val="FFFF00"/>
                </a:solidFill>
                <a:latin typeface="+mn-lt"/>
              </a:rPr>
            </a:br>
            <a:endParaRPr lang="en-US" sz="89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839200" cy="56388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FFFF00"/>
                </a:solidFill>
              </a:rPr>
              <a:t>DNA IS</a:t>
            </a:r>
          </a:p>
          <a:p>
            <a:r>
              <a:rPr lang="en-US" sz="9600" dirty="0">
                <a:solidFill>
                  <a:srgbClr val="FFFF00"/>
                </a:solidFill>
              </a:rPr>
              <a:t>NEW SCIENCE</a:t>
            </a:r>
          </a:p>
        </p:txBody>
      </p:sp>
    </p:spTree>
    <p:extLst>
      <p:ext uri="{BB962C8B-B14F-4D97-AF65-F5344CB8AC3E}">
        <p14:creationId xmlns:p14="http://schemas.microsoft.com/office/powerpoint/2010/main" val="266105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Nelson Smith\AppData\Local\Microsoft\Windows\INetCache\IE\JNNBJJS2\2010_12_26_10_08_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19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59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638800"/>
          </a:xfrm>
        </p:spPr>
        <p:txBody>
          <a:bodyPr>
            <a:normAutofit/>
          </a:bodyPr>
          <a:lstStyle/>
          <a:p>
            <a:endParaRPr lang="en-US" sz="7200" dirty="0">
              <a:solidFill>
                <a:srgbClr val="FFFF00"/>
              </a:solidFill>
            </a:endParaRPr>
          </a:p>
          <a:p>
            <a:r>
              <a:rPr lang="en-US" sz="7200" dirty="0">
                <a:solidFill>
                  <a:srgbClr val="FFFF00"/>
                </a:solidFill>
              </a:rPr>
              <a:t>FEATURES MEASUREMENT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8883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638800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7200" dirty="0">
                <a:solidFill>
                  <a:srgbClr val="FFFF00"/>
                </a:solidFill>
              </a:rPr>
              <a:t>FINGER </a:t>
            </a:r>
          </a:p>
          <a:p>
            <a:r>
              <a:rPr lang="en-US" sz="7200" dirty="0">
                <a:solidFill>
                  <a:srgbClr val="FFFF00"/>
                </a:solidFill>
              </a:rPr>
              <a:t>RIDGE &amp; SWIRLS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0012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638800"/>
          </a:xfrm>
        </p:spPr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6000" dirty="0">
                <a:solidFill>
                  <a:srgbClr val="FFFF00"/>
                </a:solidFill>
              </a:rPr>
              <a:t>EDWARD HENRY CLASSIFICATION SYSTEM</a:t>
            </a:r>
          </a:p>
          <a:p>
            <a:r>
              <a:rPr lang="en-US" sz="6000">
                <a:solidFill>
                  <a:srgbClr val="FFFF00"/>
                </a:solidFill>
              </a:rPr>
              <a:t>1900’S</a:t>
            </a:r>
            <a:endParaRPr lang="en-US" sz="6000" dirty="0">
              <a:solidFill>
                <a:srgbClr val="FFFF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507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r>
              <a:rPr lang="en-US" sz="8000" dirty="0">
                <a:solidFill>
                  <a:srgbClr val="FFFF00"/>
                </a:solidFill>
              </a:rPr>
              <a:t>1 </a:t>
            </a:r>
            <a:r>
              <a:rPr lang="en-US" dirty="0">
                <a:solidFill>
                  <a:srgbClr val="FFFF00"/>
                </a:solidFill>
              </a:rPr>
              <a:t>IN </a:t>
            </a:r>
            <a:r>
              <a:rPr lang="en-US" sz="8000" dirty="0">
                <a:solidFill>
                  <a:srgbClr val="FFFF00"/>
                </a:solidFill>
              </a:rPr>
              <a:t>6,000,000,000</a:t>
            </a:r>
            <a:br>
              <a:rPr lang="en-US" sz="8000" dirty="0">
                <a:solidFill>
                  <a:srgbClr val="FFFF00"/>
                </a:solidFill>
              </a:rPr>
            </a:br>
            <a:br>
              <a:rPr lang="en-US" sz="8000" dirty="0">
                <a:solidFill>
                  <a:srgbClr val="FFFF00"/>
                </a:solidFill>
              </a:rPr>
            </a:b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752600" y="4011"/>
            <a:ext cx="6400800" cy="148389"/>
          </a:xfrm>
        </p:spPr>
        <p:txBody>
          <a:bodyPr>
            <a:noAutofit/>
          </a:bodyPr>
          <a:lstStyle/>
          <a:p>
            <a:endParaRPr lang="en-US" sz="8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13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5400" dirty="0">
                <a:solidFill>
                  <a:srgbClr val="FFFF00"/>
                </a:solidFill>
              </a:rPr>
              <a:t>FINGERPRINTS ARE THE GOLD STANDARD OF IDENTIFICATION</a:t>
            </a:r>
          </a:p>
          <a:p>
            <a:endParaRPr lang="en-US" sz="6600" dirty="0"/>
          </a:p>
          <a:p>
            <a:endParaRPr lang="en-US" sz="7200" dirty="0"/>
          </a:p>
          <a:p>
            <a:endParaRPr lang="en-US" sz="7200" dirty="0"/>
          </a:p>
          <a:p>
            <a:endParaRPr lang="en-US" sz="7200" dirty="0"/>
          </a:p>
          <a:p>
            <a:endParaRPr lang="en-US" sz="7200" dirty="0"/>
          </a:p>
        </p:txBody>
      </p:sp>
      <p:pic>
        <p:nvPicPr>
          <p:cNvPr id="1026" name="Picture 2" descr="C:\Users\Nelson Smith\AppData\Local\Microsoft\Windows\INetCache\IE\JNNBJJS2\fingerprint_PNG3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2209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4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629400"/>
          </a:xfrm>
        </p:spPr>
        <p:txBody>
          <a:bodyPr>
            <a:normAutofit lnSpcReduction="10000"/>
          </a:bodyPr>
          <a:lstStyle/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12000" dirty="0">
                <a:solidFill>
                  <a:srgbClr val="FF0000"/>
                </a:solidFill>
              </a:rPr>
              <a:t>BIG</a:t>
            </a:r>
          </a:p>
          <a:p>
            <a:r>
              <a:rPr lang="en-US" sz="8000" dirty="0">
                <a:solidFill>
                  <a:srgbClr val="FF0000"/>
                </a:solidFill>
              </a:rPr>
              <a:t>PROBLEM WITH TOOLS FOR</a:t>
            </a:r>
          </a:p>
          <a:p>
            <a:r>
              <a:rPr lang="en-US" sz="8000" dirty="0">
                <a:solidFill>
                  <a:srgbClr val="FF0000"/>
                </a:solidFill>
              </a:rPr>
              <a:t>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720709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9144000" cy="6553200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8000" dirty="0">
                <a:solidFill>
                  <a:srgbClr val="FF0000"/>
                </a:solidFill>
              </a:rPr>
              <a:t>MOST TOOLS FOR IDENTIFICATION DISAPPEAR OVER TIME!</a:t>
            </a:r>
          </a:p>
        </p:txBody>
      </p:sp>
    </p:spTree>
    <p:extLst>
      <p:ext uri="{BB962C8B-B14F-4D97-AF65-F5344CB8AC3E}">
        <p14:creationId xmlns:p14="http://schemas.microsoft.com/office/powerpoint/2010/main" val="1006951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7200" dirty="0"/>
              <a:t>1850 SCIENTISTS BEGAN TO FEEL TRUE IDENTITY IS CELLULAR</a:t>
            </a:r>
          </a:p>
        </p:txBody>
      </p:sp>
    </p:spTree>
    <p:extLst>
      <p:ext uri="{BB962C8B-B14F-4D97-AF65-F5344CB8AC3E}">
        <p14:creationId xmlns:p14="http://schemas.microsoft.com/office/powerpoint/2010/main" val="1684692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4495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4400" dirty="0"/>
          </a:p>
          <a:p>
            <a:r>
              <a:rPr lang="en-US" sz="5400" dirty="0"/>
              <a:t>1870 FREDRICK MIESCHER RESEARCHING AND CATALOGING PROTEINS</a:t>
            </a:r>
          </a:p>
        </p:txBody>
      </p:sp>
    </p:spTree>
    <p:extLst>
      <p:ext uri="{BB962C8B-B14F-4D97-AF65-F5344CB8AC3E}">
        <p14:creationId xmlns:p14="http://schemas.microsoft.com/office/powerpoint/2010/main" val="120944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52400"/>
            <a:ext cx="9144000" cy="5309937"/>
          </a:xfrm>
        </p:spPr>
        <p:txBody>
          <a:bodyPr>
            <a:normAutofit/>
          </a:bodyPr>
          <a:lstStyle/>
          <a:p>
            <a:br>
              <a:rPr lang="en-US" sz="9800" dirty="0">
                <a:solidFill>
                  <a:srgbClr val="FFC000"/>
                </a:solidFill>
                <a:latin typeface="+mn-lt"/>
              </a:rPr>
            </a:br>
            <a:endParaRPr lang="en-US" sz="98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en-US" sz="8000" dirty="0">
              <a:solidFill>
                <a:srgbClr val="FFC000"/>
              </a:solidFill>
            </a:endParaRPr>
          </a:p>
          <a:p>
            <a:r>
              <a:rPr lang="en-US" sz="6600" dirty="0">
                <a:solidFill>
                  <a:srgbClr val="FFFF00"/>
                </a:solidFill>
              </a:rPr>
              <a:t>DNA IS </a:t>
            </a:r>
          </a:p>
          <a:p>
            <a:r>
              <a:rPr lang="en-US" sz="6600" dirty="0">
                <a:solidFill>
                  <a:srgbClr val="FFFF00"/>
                </a:solidFill>
              </a:rPr>
              <a:t>VERY, VERY, VERY</a:t>
            </a:r>
          </a:p>
          <a:p>
            <a:r>
              <a:rPr lang="en-US" sz="6600" dirty="0">
                <a:solidFill>
                  <a:srgbClr val="FFFF00"/>
                </a:solidFill>
              </a:rPr>
              <a:t>COMPLICATED</a:t>
            </a:r>
            <a:r>
              <a:rPr lang="en-US" sz="7200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0976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905000"/>
            <a:ext cx="9220200" cy="3505200"/>
          </a:xfrm>
        </p:spPr>
        <p:txBody>
          <a:bodyPr>
            <a:normAutofit/>
          </a:bodyPr>
          <a:lstStyle/>
          <a:p>
            <a:endParaRPr lang="en-US" sz="6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Nelson Smith\AppData\Local\Microsoft\Windows\INetCache\IE\06HKDMOI\PH_Sca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96200" cy="27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99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4495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800" dirty="0"/>
              <a:t> FREDRICK MIESCHER DISCOVERS A SUBSTANCE HE CALLS NUCLEIN</a:t>
            </a:r>
          </a:p>
        </p:txBody>
      </p:sp>
    </p:spTree>
    <p:extLst>
      <p:ext uri="{BB962C8B-B14F-4D97-AF65-F5344CB8AC3E}">
        <p14:creationId xmlns:p14="http://schemas.microsoft.com/office/powerpoint/2010/main" val="3083762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905000"/>
            <a:ext cx="9220200" cy="3505200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Century Gothic" panose="020B0502020202020204" pitchFamily="34" charset="0"/>
              </a:rPr>
              <a:t>NUCLEIC ACID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62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905000"/>
            <a:ext cx="9220200" cy="3505200"/>
          </a:xfrm>
        </p:spPr>
        <p:txBody>
          <a:bodyPr>
            <a:normAutofit lnSpcReduction="10000"/>
          </a:bodyPr>
          <a:lstStyle/>
          <a:p>
            <a:r>
              <a:rPr lang="en-US" sz="7200" dirty="0">
                <a:latin typeface="Century Gothic" panose="020B0502020202020204" pitchFamily="34" charset="0"/>
              </a:rPr>
              <a:t>NUCLEIC ACIDS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ARE SMALL BIOMOLECULES ESSENTIAL FOR ALL KNOWN FORMS OF LIFE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5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r>
              <a:rPr lang="en-US" sz="6600" dirty="0">
                <a:latin typeface="Century Gothic" panose="020B0502020202020204" pitchFamily="34" charset="0"/>
              </a:rPr>
              <a:t>NUCLEIC ACID IS THE OVERALL NAME FOR DNA AND RNA</a:t>
            </a:r>
          </a:p>
        </p:txBody>
      </p:sp>
    </p:spTree>
    <p:extLst>
      <p:ext uri="{BB962C8B-B14F-4D97-AF65-F5344CB8AC3E}">
        <p14:creationId xmlns:p14="http://schemas.microsoft.com/office/powerpoint/2010/main" val="1133170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208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</a:t>
            </a:r>
            <a:r>
              <a:rPr lang="en-US" sz="4000" dirty="0" err="1">
                <a:solidFill>
                  <a:srgbClr val="FFC000"/>
                </a:solidFill>
                <a:latin typeface="Algerian" panose="04020705040A02060702" pitchFamily="82" charset="0"/>
              </a:rPr>
              <a:t>GEnealogy</a:t>
            </a:r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47244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</a:t>
            </a:r>
            <a:r>
              <a:rPr lang="en-US" sz="6600" dirty="0">
                <a:latin typeface="Century Gothic" panose="020B0502020202020204" pitchFamily="34" charset="0"/>
              </a:rPr>
              <a:t>EOXYRIBO</a:t>
            </a:r>
            <a:r>
              <a:rPr lang="en-US" sz="6600" b="1" dirty="0">
                <a:solidFill>
                  <a:srgbClr val="FFFF00"/>
                </a:solidFill>
                <a:effectLst/>
                <a:latin typeface="Century Gothic" panose="020B0502020202020204" pitchFamily="34" charset="0"/>
              </a:rPr>
              <a:t>N</a:t>
            </a:r>
            <a:r>
              <a:rPr lang="en-US" sz="6600" dirty="0">
                <a:latin typeface="Century Gothic" panose="020B0502020202020204" pitchFamily="34" charset="0"/>
              </a:rPr>
              <a:t>UCLEIC</a:t>
            </a:r>
            <a:r>
              <a:rPr lang="en-US" sz="7100" dirty="0">
                <a:latin typeface="Century Gothic" panose="020B0502020202020204" pitchFamily="34" charset="0"/>
              </a:rPr>
              <a:t>  </a:t>
            </a:r>
            <a:r>
              <a:rPr lang="en-US" sz="6600" b="1" dirty="0">
                <a:solidFill>
                  <a:srgbClr val="FFFF00"/>
                </a:solidFill>
                <a:effectLst/>
                <a:latin typeface="Century Gothic" panose="020B0502020202020204" pitchFamily="34" charset="0"/>
              </a:rPr>
              <a:t>A</a:t>
            </a:r>
            <a:r>
              <a:rPr lang="en-US" sz="6600" dirty="0">
                <a:latin typeface="Century Gothic" panose="020B0502020202020204" pitchFamily="34" charset="0"/>
              </a:rPr>
              <a:t>CID</a:t>
            </a:r>
          </a:p>
          <a:p>
            <a:endParaRPr lang="en-US" sz="15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r>
              <a:rPr lang="en-US" sz="6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R</a:t>
            </a:r>
            <a:r>
              <a:rPr lang="en-US" sz="6600" dirty="0">
                <a:latin typeface="Century Gothic" panose="020B0502020202020204" pitchFamily="34" charset="0"/>
              </a:rPr>
              <a:t>IBO</a:t>
            </a:r>
            <a:r>
              <a:rPr lang="en-US" sz="6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N</a:t>
            </a:r>
            <a:r>
              <a:rPr lang="en-US" sz="6600" dirty="0">
                <a:latin typeface="Century Gothic" panose="020B0502020202020204" pitchFamily="34" charset="0"/>
              </a:rPr>
              <a:t>UCLEIC </a:t>
            </a:r>
            <a:r>
              <a:rPr lang="en-US" sz="6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</a:t>
            </a:r>
            <a:r>
              <a:rPr lang="en-US" sz="6600" dirty="0">
                <a:latin typeface="Century Gothic" panose="020B0502020202020204" pitchFamily="34" charset="0"/>
              </a:rPr>
              <a:t>CID</a:t>
            </a:r>
          </a:p>
        </p:txBody>
      </p:sp>
    </p:spTree>
    <p:extLst>
      <p:ext uri="{BB962C8B-B14F-4D97-AF65-F5344CB8AC3E}">
        <p14:creationId xmlns:p14="http://schemas.microsoft.com/office/powerpoint/2010/main" val="4253970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5334000"/>
          </a:xfrm>
        </p:spPr>
        <p:txBody>
          <a:bodyPr>
            <a:normAutofit fontScale="92500"/>
          </a:bodyPr>
          <a:lstStyle/>
          <a:p>
            <a:r>
              <a:rPr lang="en-US" sz="8000" dirty="0">
                <a:solidFill>
                  <a:srgbClr val="FFFF00"/>
                </a:solidFill>
                <a:latin typeface="Century Gothic" panose="020B0502020202020204" pitchFamily="34" charset="0"/>
              </a:rPr>
              <a:t>DNA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5400" dirty="0">
                <a:latin typeface="Century Gothic" panose="020B0502020202020204" pitchFamily="34" charset="0"/>
              </a:rPr>
              <a:t>IS FOUND IN A CELL’S NUCLEUS AND MITROCHONDIA</a:t>
            </a:r>
          </a:p>
          <a:p>
            <a:r>
              <a:rPr lang="en-US" sz="8000" dirty="0">
                <a:solidFill>
                  <a:srgbClr val="FFFF00"/>
                </a:solidFill>
                <a:latin typeface="Century Gothic" panose="020B0502020202020204" pitchFamily="34" charset="0"/>
              </a:rPr>
              <a:t>RNA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5400" dirty="0">
                <a:latin typeface="Century Gothic" panose="020B0502020202020204" pitchFamily="34" charset="0"/>
              </a:rPr>
              <a:t>IS FOUND IN AND AROUND A CELL’S NUCLEUS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33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143000"/>
            <a:ext cx="9067800" cy="3733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entury Gothic" panose="020B0502020202020204" pitchFamily="34" charset="0"/>
              </a:rPr>
              <a:t>DNA</a:t>
            </a:r>
            <a:r>
              <a:rPr lang="en-US" sz="4000" dirty="0">
                <a:latin typeface="Century Gothic" panose="020B0502020202020204" pitchFamily="34" charset="0"/>
              </a:rPr>
              <a:t> CONTAINS THE INSTRUCTIONS FOR THE CONTROL, FUNCTIONING, GROWTH AND REPRODUCTION OF ALL LIVING ORGANISMS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Century Gothic" panose="020B0502020202020204" pitchFamily="34" charset="0"/>
              </a:rPr>
              <a:t>RNA </a:t>
            </a:r>
            <a:r>
              <a:rPr lang="en-US" sz="4000" dirty="0">
                <a:latin typeface="Century Gothic" panose="020B0502020202020204" pitchFamily="34" charset="0"/>
              </a:rPr>
              <a:t>CARRIES THE DNA’S INSTRUCTIONS TO PROTEINS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90" y="3425190"/>
            <a:ext cx="7621" cy="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07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8220" y="1981200"/>
            <a:ext cx="9220200" cy="53340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ALL CELLS IN A LIVING ORGANISM HAVE </a:t>
            </a:r>
            <a:r>
              <a:rPr lang="en-US" sz="6600" dirty="0">
                <a:solidFill>
                  <a:srgbClr val="FFFF00"/>
                </a:solidFill>
                <a:latin typeface="Century Gothic" panose="020B0502020202020204" pitchFamily="34" charset="0"/>
              </a:rPr>
              <a:t>DNA </a:t>
            </a:r>
            <a:r>
              <a:rPr lang="en-US" sz="6600" dirty="0">
                <a:latin typeface="Century Gothic" panose="020B0502020202020204" pitchFamily="34" charset="0"/>
              </a:rPr>
              <a:t>EXCEPT  IN BLOOD</a:t>
            </a:r>
          </a:p>
        </p:txBody>
      </p:sp>
    </p:spTree>
    <p:extLst>
      <p:ext uri="{BB962C8B-B14F-4D97-AF65-F5344CB8AC3E}">
        <p14:creationId xmlns:p14="http://schemas.microsoft.com/office/powerpoint/2010/main" val="2468145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8220" y="1981200"/>
            <a:ext cx="9220200" cy="5334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Century Gothic" panose="020B0502020202020204" pitchFamily="34" charset="0"/>
              </a:rPr>
              <a:t>TWO MAJOR COMPONENTS</a:t>
            </a:r>
          </a:p>
          <a:p>
            <a:endParaRPr lang="en-US" sz="48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r>
              <a:rPr lang="en-US" sz="4800" dirty="0">
                <a:latin typeface="Century Gothic" panose="020B0502020202020204" pitchFamily="34" charset="0"/>
              </a:rPr>
              <a:t>WHITE CORPUSELS</a:t>
            </a:r>
          </a:p>
          <a:p>
            <a:r>
              <a:rPr lang="en-US" sz="4800" dirty="0">
                <a:latin typeface="Century Gothic" panose="020B0502020202020204" pitchFamily="34" charset="0"/>
              </a:rPr>
              <a:t>RED CORPUSELS</a:t>
            </a:r>
          </a:p>
        </p:txBody>
      </p:sp>
    </p:spTree>
    <p:extLst>
      <p:ext uri="{BB962C8B-B14F-4D97-AF65-F5344CB8AC3E}">
        <p14:creationId xmlns:p14="http://schemas.microsoft.com/office/powerpoint/2010/main" val="309795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5" y="0"/>
            <a:ext cx="9220200" cy="685800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FF00"/>
                </a:solidFill>
                <a:latin typeface="+mn-lt"/>
              </a:rPr>
              <a:t>DNA</a:t>
            </a:r>
            <a:br>
              <a:rPr lang="en-US" sz="8000" dirty="0">
                <a:solidFill>
                  <a:srgbClr val="FFFF00"/>
                </a:solidFill>
                <a:latin typeface="+mn-lt"/>
              </a:rPr>
            </a:br>
            <a:r>
              <a:rPr lang="en-US" sz="8000" dirty="0">
                <a:solidFill>
                  <a:srgbClr val="FFFF00"/>
                </a:solidFill>
                <a:latin typeface="+mn-lt"/>
              </a:rPr>
              <a:t>CHALLANGES </a:t>
            </a:r>
            <a:br>
              <a:rPr lang="en-US" sz="8000" dirty="0">
                <a:solidFill>
                  <a:srgbClr val="FFFF00"/>
                </a:solidFill>
                <a:latin typeface="+mn-lt"/>
              </a:rPr>
            </a:br>
            <a:r>
              <a:rPr lang="en-US" sz="8000" dirty="0">
                <a:solidFill>
                  <a:srgbClr val="FFFF00"/>
                </a:solidFill>
                <a:latin typeface="+mn-lt"/>
              </a:rPr>
              <a:t>OUR PRESENT </a:t>
            </a:r>
            <a:br>
              <a:rPr lang="en-US" sz="8000" dirty="0">
                <a:solidFill>
                  <a:srgbClr val="FFFF00"/>
                </a:solidFill>
                <a:latin typeface="+mn-lt"/>
              </a:rPr>
            </a:br>
            <a:r>
              <a:rPr lang="en-US" sz="8000" dirty="0">
                <a:solidFill>
                  <a:srgbClr val="FFFF00"/>
                </a:solidFill>
                <a:latin typeface="+mn-lt"/>
              </a:rPr>
              <a:t>UNDERSTANDING</a:t>
            </a:r>
            <a:br>
              <a:rPr lang="en-US" sz="5600" dirty="0">
                <a:solidFill>
                  <a:srgbClr val="FFFF00"/>
                </a:solidFill>
                <a:latin typeface="+mn-lt"/>
              </a:rPr>
            </a:br>
            <a:br>
              <a:rPr lang="en-US" sz="5600" dirty="0">
                <a:solidFill>
                  <a:srgbClr val="FFFF00"/>
                </a:solidFill>
                <a:latin typeface="+mn-lt"/>
              </a:rPr>
            </a:br>
            <a:endParaRPr lang="en-US" sz="6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886996"/>
            <a:ext cx="6400800" cy="275804"/>
          </a:xfrm>
        </p:spPr>
        <p:txBody>
          <a:bodyPr>
            <a:noAutofit/>
          </a:bodyPr>
          <a:lstStyle/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56633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8220" y="1981200"/>
            <a:ext cx="9220200" cy="5334000"/>
          </a:xfrm>
        </p:spPr>
        <p:txBody>
          <a:bodyPr>
            <a:normAutofit/>
          </a:bodyPr>
          <a:lstStyle/>
          <a:p>
            <a:endParaRPr lang="en-US" sz="4800" dirty="0">
              <a:latin typeface="Century Gothic" panose="020B0502020202020204" pitchFamily="34" charset="0"/>
            </a:endParaRPr>
          </a:p>
          <a:p>
            <a:r>
              <a:rPr lang="en-US" sz="4800" dirty="0">
                <a:latin typeface="Century Gothic" panose="020B0502020202020204" pitchFamily="34" charset="0"/>
              </a:rPr>
              <a:t>WHITE CORPUSELS - HAVE DNA</a:t>
            </a:r>
          </a:p>
          <a:p>
            <a:r>
              <a:rPr lang="en-US" sz="4800" dirty="0">
                <a:solidFill>
                  <a:srgbClr val="FF0000"/>
                </a:solidFill>
                <a:latin typeface="Century Gothic" panose="020B0502020202020204" pitchFamily="34" charset="0"/>
              </a:rPr>
              <a:t>RED CORPUSELS – DO NOT</a:t>
            </a:r>
          </a:p>
        </p:txBody>
      </p:sp>
    </p:spTree>
    <p:extLst>
      <p:ext uri="{BB962C8B-B14F-4D97-AF65-F5344CB8AC3E}">
        <p14:creationId xmlns:p14="http://schemas.microsoft.com/office/powerpoint/2010/main" val="2912448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457200" y="-28511"/>
            <a:ext cx="83820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472440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00B0F0"/>
                </a:solidFill>
              </a:rPr>
              <a:t>DEGRADE</a:t>
            </a:r>
          </a:p>
          <a:p>
            <a:r>
              <a:rPr lang="en-US" sz="9600" dirty="0">
                <a:solidFill>
                  <a:srgbClr val="00B0F0"/>
                </a:solidFill>
              </a:rPr>
              <a:t>MUTATE</a:t>
            </a:r>
          </a:p>
        </p:txBody>
      </p:sp>
    </p:spTree>
    <p:extLst>
      <p:ext uri="{BB962C8B-B14F-4D97-AF65-F5344CB8AC3E}">
        <p14:creationId xmlns:p14="http://schemas.microsoft.com/office/powerpoint/2010/main" val="1543376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457200" y="-28511"/>
            <a:ext cx="83820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47244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B0F0"/>
                </a:solidFill>
              </a:rPr>
              <a:t>DEGRADE MEANS A SLOW WASTING AWAY</a:t>
            </a:r>
          </a:p>
        </p:txBody>
      </p:sp>
    </p:spTree>
    <p:extLst>
      <p:ext uri="{BB962C8B-B14F-4D97-AF65-F5344CB8AC3E}">
        <p14:creationId xmlns:p14="http://schemas.microsoft.com/office/powerpoint/2010/main" val="1786667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457200" y="-28511"/>
            <a:ext cx="83820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47244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B0F0"/>
                </a:solidFill>
              </a:rPr>
              <a:t>MUTATE MEANS A SIGNIFICANT  BASIC CHANGE</a:t>
            </a:r>
          </a:p>
        </p:txBody>
      </p:sp>
    </p:spTree>
    <p:extLst>
      <p:ext uri="{BB962C8B-B14F-4D97-AF65-F5344CB8AC3E}">
        <p14:creationId xmlns:p14="http://schemas.microsoft.com/office/powerpoint/2010/main" val="4010312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457200" y="-28511"/>
            <a:ext cx="8382000" cy="45719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4724400"/>
          </a:xfrm>
        </p:spPr>
        <p:txBody>
          <a:bodyPr>
            <a:normAutofit lnSpcReduction="10000"/>
          </a:bodyPr>
          <a:lstStyle/>
          <a:p>
            <a:r>
              <a:rPr lang="en-US" sz="8000" dirty="0">
                <a:solidFill>
                  <a:srgbClr val="00B0F0"/>
                </a:solidFill>
              </a:rPr>
              <a:t>SOME DNA CAN MUTATE! </a:t>
            </a:r>
          </a:p>
          <a:p>
            <a:r>
              <a:rPr lang="en-US" sz="8000" dirty="0">
                <a:solidFill>
                  <a:srgbClr val="00B0F0"/>
                </a:solidFill>
              </a:rPr>
              <a:t>DNA DOES NOT DEGRADE!</a:t>
            </a:r>
          </a:p>
        </p:txBody>
      </p:sp>
    </p:spTree>
    <p:extLst>
      <p:ext uri="{BB962C8B-B14F-4D97-AF65-F5344CB8AC3E}">
        <p14:creationId xmlns:p14="http://schemas.microsoft.com/office/powerpoint/2010/main" val="3644709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752600"/>
            <a:ext cx="9220200" cy="45720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IN </a:t>
            </a:r>
            <a:r>
              <a:rPr lang="en-US" sz="5400">
                <a:latin typeface="Century Gothic" panose="020B0502020202020204" pitchFamily="34" charset="0"/>
              </a:rPr>
              <a:t>1953 WATSON AND CRICK WORKING </a:t>
            </a:r>
            <a:r>
              <a:rPr lang="en-US" sz="5400" dirty="0">
                <a:latin typeface="Century Gothic" panose="020B0502020202020204" pitchFamily="34" charset="0"/>
              </a:rPr>
              <a:t>AT CAMBRIDGE UNIVERSITY 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FIRST MODELED DNA</a:t>
            </a:r>
          </a:p>
        </p:txBody>
      </p:sp>
    </p:spTree>
    <p:extLst>
      <p:ext uri="{BB962C8B-B14F-4D97-AF65-F5344CB8AC3E}">
        <p14:creationId xmlns:p14="http://schemas.microsoft.com/office/powerpoint/2010/main" val="2193668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Genealogy -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36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Genealogy -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2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Genealogy -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90" y="3425190"/>
            <a:ext cx="7621" cy="762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" y="0"/>
            <a:ext cx="4732001" cy="68580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0484"/>
            <a:ext cx="4305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1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Genealogy -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924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52400"/>
            <a:ext cx="9144000" cy="5309937"/>
          </a:xfrm>
        </p:spPr>
        <p:txBody>
          <a:bodyPr>
            <a:normAutofit/>
          </a:bodyPr>
          <a:lstStyle/>
          <a:p>
            <a:br>
              <a:rPr lang="en-US" sz="9800" dirty="0">
                <a:solidFill>
                  <a:srgbClr val="FFC000"/>
                </a:solidFill>
                <a:latin typeface="+mn-lt"/>
              </a:rPr>
            </a:br>
            <a:endParaRPr lang="en-US" sz="98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0"/>
            <a:ext cx="8991600" cy="6858000"/>
          </a:xfrm>
        </p:spPr>
        <p:txBody>
          <a:bodyPr>
            <a:noAutofit/>
          </a:bodyPr>
          <a:lstStyle/>
          <a:p>
            <a:endParaRPr lang="en-US" sz="8000" dirty="0">
              <a:solidFill>
                <a:srgbClr val="FFC000"/>
              </a:solidFill>
            </a:endParaRPr>
          </a:p>
          <a:p>
            <a:r>
              <a:rPr lang="en-US" sz="7200" dirty="0">
                <a:solidFill>
                  <a:srgbClr val="FFFF00"/>
                </a:solidFill>
              </a:rPr>
              <a:t>DNA IS</a:t>
            </a:r>
          </a:p>
          <a:p>
            <a:r>
              <a:rPr lang="en-US" sz="7200" dirty="0">
                <a:solidFill>
                  <a:srgbClr val="FFFF00"/>
                </a:solidFill>
              </a:rPr>
              <a:t>GENERALY MISUNDERSTOOD!</a:t>
            </a:r>
          </a:p>
        </p:txBody>
      </p:sp>
    </p:spTree>
    <p:extLst>
      <p:ext uri="{BB962C8B-B14F-4D97-AF65-F5344CB8AC3E}">
        <p14:creationId xmlns:p14="http://schemas.microsoft.com/office/powerpoint/2010/main" val="38475293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95400"/>
            <a:ext cx="9220200" cy="464820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FF00"/>
                </a:solidFill>
                <a:latin typeface="Century Gothic" panose="020B0502020202020204" pitchFamily="34" charset="0"/>
              </a:rPr>
              <a:t>DNA</a:t>
            </a:r>
            <a:endParaRPr lang="en-US" sz="54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r>
              <a:rPr lang="en-US" sz="5400" dirty="0">
                <a:latin typeface="Century Gothic" panose="020B0502020202020204" pitchFamily="34" charset="0"/>
              </a:rPr>
              <a:t>IS A GENERIC TERM FOR SEVERAL TYPES OF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DEOXYRIBONUCLEIC ACID</a:t>
            </a:r>
          </a:p>
        </p:txBody>
      </p:sp>
    </p:spTree>
    <p:extLst>
      <p:ext uri="{BB962C8B-B14F-4D97-AF65-F5344CB8AC3E}">
        <p14:creationId xmlns:p14="http://schemas.microsoft.com/office/powerpoint/2010/main" val="2490379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Century Gothic" panose="020B0502020202020204" pitchFamily="34" charset="0"/>
              </a:rPr>
              <a:t>THREE TYPES OF DNA</a:t>
            </a:r>
          </a:p>
          <a:p>
            <a:r>
              <a:rPr lang="en-US" sz="5400" dirty="0">
                <a:solidFill>
                  <a:srgbClr val="FFFF00"/>
                </a:solidFill>
                <a:latin typeface="Century Gothic" panose="020B0502020202020204" pitchFamily="34" charset="0"/>
              </a:rPr>
              <a:t>FOR GENEALOGY TESTING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NUCLEAR DNA MITOCHRONDRICAL DNA  AUTOSOMAL DNA</a:t>
            </a:r>
          </a:p>
        </p:txBody>
      </p:sp>
    </p:spTree>
    <p:extLst>
      <p:ext uri="{BB962C8B-B14F-4D97-AF65-F5344CB8AC3E}">
        <p14:creationId xmlns:p14="http://schemas.microsoft.com/office/powerpoint/2010/main" val="135397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Genealogy -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5254" y="11430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04B22-E032-4A95-B3FA-61488DE63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" y="0"/>
            <a:ext cx="9125892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16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Genealogy -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7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Genealogy -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140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EACH CHROMOSONE IS ONE DNA MOLECULE</a:t>
            </a:r>
          </a:p>
        </p:txBody>
      </p:sp>
    </p:spTree>
    <p:extLst>
      <p:ext uri="{BB962C8B-B14F-4D97-AF65-F5344CB8AC3E}">
        <p14:creationId xmlns:p14="http://schemas.microsoft.com/office/powerpoint/2010/main" val="1253545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1430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SPREAD OUT EACH CHROMOSOME WOULD BE APPROXIMATELY THREE FEET IN LENGTH</a:t>
            </a:r>
          </a:p>
        </p:txBody>
      </p:sp>
    </p:spTree>
    <p:extLst>
      <p:ext uri="{BB962C8B-B14F-4D97-AF65-F5344CB8AC3E}">
        <p14:creationId xmlns:p14="http://schemas.microsoft.com/office/powerpoint/2010/main" val="33123730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9625" y="76201"/>
            <a:ext cx="9220200" cy="6705598"/>
          </a:xfrm>
        </p:spPr>
        <p:txBody>
          <a:bodyPr>
            <a:normAutofit/>
          </a:bodyPr>
          <a:lstStyle/>
          <a:p>
            <a:endParaRPr lang="en-US" sz="38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9" y="3360414"/>
            <a:ext cx="30483" cy="137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8BEFC4-FB60-45A6-BD53-15BD466C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0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41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Century Gothic" panose="020B0502020202020204" pitchFamily="34" charset="0"/>
              </a:rPr>
              <a:t>DIFFERENT CHROMSOMES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FRUIT FLY 8</a:t>
            </a:r>
          </a:p>
        </p:txBody>
      </p:sp>
    </p:spTree>
    <p:extLst>
      <p:ext uri="{BB962C8B-B14F-4D97-AF65-F5344CB8AC3E}">
        <p14:creationId xmlns:p14="http://schemas.microsoft.com/office/powerpoint/2010/main" val="42310846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Century Gothic" panose="020B0502020202020204" pitchFamily="34" charset="0"/>
              </a:rPr>
              <a:t>DIFFERENT CHROMSOMES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FRUIT FLY 8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CAT 38</a:t>
            </a:r>
          </a:p>
        </p:txBody>
      </p:sp>
    </p:spTree>
    <p:extLst>
      <p:ext uri="{BB962C8B-B14F-4D97-AF65-F5344CB8AC3E}">
        <p14:creationId xmlns:p14="http://schemas.microsoft.com/office/powerpoint/2010/main" val="154843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153400" cy="45719"/>
          </a:xfrm>
        </p:spPr>
        <p:txBody>
          <a:bodyPr>
            <a:normAutofit fontScale="90000"/>
          </a:bodyPr>
          <a:lstStyle/>
          <a:p>
            <a:endParaRPr lang="en-US" sz="72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19"/>
            <a:ext cx="9144000" cy="6659881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 OBJECTIVES</a:t>
            </a:r>
          </a:p>
          <a:p>
            <a:endParaRPr lang="en-US" sz="4800" dirty="0"/>
          </a:p>
          <a:p>
            <a:r>
              <a:rPr lang="en-US" sz="4800" dirty="0"/>
              <a:t>BACKGROUND</a:t>
            </a:r>
          </a:p>
          <a:p>
            <a:r>
              <a:rPr lang="en-US" sz="4800" dirty="0"/>
              <a:t>DNA FUNDAMENTALS </a:t>
            </a:r>
          </a:p>
          <a:p>
            <a:r>
              <a:rPr lang="en-US" sz="4800" dirty="0"/>
              <a:t>DNA TESTING</a:t>
            </a:r>
          </a:p>
          <a:p>
            <a:r>
              <a:rPr lang="en-US" sz="4800" dirty="0"/>
              <a:t>DNA TESTING RESULTS</a:t>
            </a:r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133394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Century Gothic" panose="020B0502020202020204" pitchFamily="34" charset="0"/>
              </a:rPr>
              <a:t>DIFFERENT CHROMSOMES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FRUIT FLY 8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CAT 38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HUMAN 46</a:t>
            </a:r>
          </a:p>
        </p:txBody>
      </p:sp>
    </p:spTree>
    <p:extLst>
      <p:ext uri="{BB962C8B-B14F-4D97-AF65-F5344CB8AC3E}">
        <p14:creationId xmlns:p14="http://schemas.microsoft.com/office/powerpoint/2010/main" val="40845402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Century Gothic" panose="020B0502020202020204" pitchFamily="34" charset="0"/>
              </a:rPr>
              <a:t>DIFFERENT CHROMSOMES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FRUIT FLY 8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CAT 38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HUMAN 46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DOG 78</a:t>
            </a:r>
          </a:p>
        </p:txBody>
      </p:sp>
    </p:spTree>
    <p:extLst>
      <p:ext uri="{BB962C8B-B14F-4D97-AF65-F5344CB8AC3E}">
        <p14:creationId xmlns:p14="http://schemas.microsoft.com/office/powerpoint/2010/main" val="30762403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Century Gothic" panose="020B0502020202020204" pitchFamily="34" charset="0"/>
              </a:rPr>
              <a:t>DIFFERENT CHROMSOMES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FRUIT FLY 8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CAT 38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HUMAN 46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DOG 78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BUTTERFLY 180</a:t>
            </a:r>
          </a:p>
        </p:txBody>
      </p:sp>
    </p:spTree>
    <p:extLst>
      <p:ext uri="{BB962C8B-B14F-4D97-AF65-F5344CB8AC3E}">
        <p14:creationId xmlns:p14="http://schemas.microsoft.com/office/powerpoint/2010/main" val="4928239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Century Gothic" panose="020B0502020202020204" pitchFamily="34" charset="0"/>
              </a:rPr>
              <a:t>DIFFERENT CHROMSOMES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FRUIT FLY 8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CAT 38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HUMAN 46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DOG 78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BUTTERFLY 180</a:t>
            </a:r>
          </a:p>
          <a:p>
            <a:r>
              <a:rPr lang="en-US" sz="3800" dirty="0">
                <a:latin typeface="Century Gothic" panose="020B0502020202020204" pitchFamily="34" charset="0"/>
              </a:rPr>
              <a:t>AMEOBA 500</a:t>
            </a:r>
          </a:p>
        </p:txBody>
      </p:sp>
    </p:spTree>
    <p:extLst>
      <p:ext uri="{BB962C8B-B14F-4D97-AF65-F5344CB8AC3E}">
        <p14:creationId xmlns:p14="http://schemas.microsoft.com/office/powerpoint/2010/main" val="7577404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46 CHROMOSOMES IN HUMANS CONSIST OF 23 PAIRS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4000" dirty="0">
                <a:latin typeface="Century Gothic" panose="020B0502020202020204" pitchFamily="34" charset="0"/>
              </a:rPr>
              <a:t>22 PAIRS ARE IDENTICAL IN MALES &amp; 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FEMALES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4000" dirty="0">
                <a:latin typeface="Century Gothic" panose="020B0502020202020204" pitchFamily="34" charset="0"/>
              </a:rPr>
              <a:t>ONE PAIR - THE SEX CHROMOSOME IS DIFFERENT IN MALES &amp;  FEMALES</a:t>
            </a:r>
          </a:p>
        </p:txBody>
      </p:sp>
    </p:spTree>
    <p:extLst>
      <p:ext uri="{BB962C8B-B14F-4D97-AF65-F5344CB8AC3E}">
        <p14:creationId xmlns:p14="http://schemas.microsoft.com/office/powerpoint/2010/main" val="32730327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152399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1167" y="1600200"/>
            <a:ext cx="9220200" cy="5257800"/>
          </a:xfrm>
        </p:spPr>
        <p:txBody>
          <a:bodyPr>
            <a:normAutofit/>
          </a:bodyPr>
          <a:lstStyle/>
          <a:p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798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1167" y="2286000"/>
            <a:ext cx="9220200" cy="41148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SEX </a:t>
            </a:r>
          </a:p>
          <a:p>
            <a:r>
              <a:rPr lang="en-US" sz="6600" dirty="0">
                <a:latin typeface="Century Gothic" panose="020B0502020202020204" pitchFamily="34" charset="0"/>
              </a:rPr>
              <a:t>CHROMOSOMES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279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 </a:t>
            </a:r>
            <a:r>
              <a:rPr lang="en-US" sz="5400" dirty="0">
                <a:latin typeface="Century Gothic" panose="020B0502020202020204" pitchFamily="34" charset="0"/>
              </a:rPr>
              <a:t>ALL MALES HAVE AN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 X AND  A Y SEX CHROMOSOME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5400" dirty="0">
                <a:latin typeface="Century Gothic" panose="020B0502020202020204" pitchFamily="34" charset="0"/>
              </a:rPr>
              <a:t>ALL FEMALES HAVE TWO X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 SEX CHROMOSOMES</a:t>
            </a:r>
          </a:p>
        </p:txBody>
      </p:sp>
    </p:spTree>
    <p:extLst>
      <p:ext uri="{BB962C8B-B14F-4D97-AF65-F5344CB8AC3E}">
        <p14:creationId xmlns:p14="http://schemas.microsoft.com/office/powerpoint/2010/main" val="12848116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Autofit/>
          </a:bodyPr>
          <a:lstStyle/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4800" dirty="0">
                <a:latin typeface="Century Gothic" panose="020B0502020202020204" pitchFamily="34" charset="0"/>
              </a:rPr>
              <a:t>A FEMALE’S EGG HAS ONLY </a:t>
            </a:r>
          </a:p>
          <a:p>
            <a:r>
              <a:rPr lang="en-US" sz="4800" dirty="0">
                <a:latin typeface="Century Gothic" panose="020B0502020202020204" pitchFamily="34" charset="0"/>
              </a:rPr>
              <a:t> X CHROMOSOMES</a:t>
            </a:r>
          </a:p>
          <a:p>
            <a:endParaRPr lang="en-US" sz="4800" dirty="0">
              <a:latin typeface="Century Gothic" panose="020B0502020202020204" pitchFamily="34" charset="0"/>
            </a:endParaRPr>
          </a:p>
          <a:p>
            <a:r>
              <a:rPr lang="en-US" sz="4800" dirty="0">
                <a:latin typeface="Century Gothic" panose="020B0502020202020204" pitchFamily="34" charset="0"/>
              </a:rPr>
              <a:t>A MALE’S SPERM CONTAINS X AND  Y CHROMOSOMES</a:t>
            </a:r>
          </a:p>
          <a:p>
            <a:endParaRPr 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567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WHEN A  </a:t>
            </a:r>
            <a:r>
              <a:rPr lang="en-US" sz="5400" dirty="0">
                <a:solidFill>
                  <a:srgbClr val="FFFF0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</a:rPr>
              <a:t> CHROMOSOME ENTERS THE FEMALE’S EGG</a:t>
            </a:r>
          </a:p>
          <a:p>
            <a:r>
              <a:rPr lang="en-US" sz="4400" dirty="0">
                <a:latin typeface="Century Gothic" panose="020B0502020202020204" pitchFamily="34" charset="0"/>
              </a:rPr>
              <a:t>THE OFF-SPRING IS </a:t>
            </a:r>
            <a:r>
              <a:rPr lang="en-US" sz="4400" dirty="0">
                <a:solidFill>
                  <a:srgbClr val="FFFF00"/>
                </a:solidFill>
                <a:latin typeface="Century Gothic" panose="020B0502020202020204" pitchFamily="34" charset="0"/>
              </a:rPr>
              <a:t>MALE</a:t>
            </a:r>
          </a:p>
          <a:p>
            <a:endParaRPr lang="en-US" sz="44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r>
              <a:rPr lang="en-US" sz="4400" dirty="0">
                <a:latin typeface="Century Gothic" panose="020B0502020202020204" pitchFamily="34" charset="0"/>
              </a:rPr>
              <a:t>WHEN AN </a:t>
            </a:r>
            <a:r>
              <a:rPr lang="en-US" sz="5400" dirty="0">
                <a:solidFill>
                  <a:srgbClr val="FFFF00"/>
                </a:solidFill>
                <a:latin typeface="Century Gothic" panose="020B0502020202020204" pitchFamily="34" charset="0"/>
              </a:rPr>
              <a:t>X</a:t>
            </a:r>
            <a:r>
              <a:rPr lang="en-US" sz="4400" dirty="0">
                <a:latin typeface="Century Gothic" panose="020B0502020202020204" pitchFamily="34" charset="0"/>
              </a:rPr>
              <a:t> CHROMOSOME ENTERS THE FEMALE’S EGG</a:t>
            </a:r>
          </a:p>
          <a:p>
            <a:r>
              <a:rPr lang="en-US" sz="4400" dirty="0">
                <a:latin typeface="Century Gothic" panose="020B0502020202020204" pitchFamily="34" charset="0"/>
              </a:rPr>
              <a:t>THE OFF-SPRING IS </a:t>
            </a:r>
            <a:r>
              <a:rPr lang="en-US" sz="4400" dirty="0">
                <a:solidFill>
                  <a:srgbClr val="FFFF00"/>
                </a:solidFill>
                <a:latin typeface="Century Gothic" panose="020B0502020202020204" pitchFamily="34" charset="0"/>
              </a:rPr>
              <a:t>FEMALE</a:t>
            </a:r>
          </a:p>
          <a:p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76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"/>
            <a:ext cx="8686800" cy="6248400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PART 1</a:t>
            </a:r>
          </a:p>
          <a:p>
            <a:endParaRPr lang="en-US" sz="4000" dirty="0">
              <a:solidFill>
                <a:srgbClr val="FFFF00"/>
              </a:solidFill>
            </a:endParaRPr>
          </a:p>
          <a:p>
            <a:r>
              <a:rPr lang="en-US" sz="6600" dirty="0">
                <a:solidFill>
                  <a:srgbClr val="FFFF00"/>
                </a:solidFill>
              </a:rPr>
              <a:t>BACKGROUND</a:t>
            </a:r>
          </a:p>
          <a:p>
            <a:r>
              <a:rPr lang="en-US" sz="6600" dirty="0">
                <a:solidFill>
                  <a:srgbClr val="FFFF00"/>
                </a:solidFill>
              </a:rPr>
              <a:t>&amp;</a:t>
            </a:r>
          </a:p>
          <a:p>
            <a:r>
              <a:rPr lang="en-US" sz="6600" dirty="0">
                <a:solidFill>
                  <a:srgbClr val="FFFF00"/>
                </a:solidFill>
              </a:rPr>
              <a:t>DNA FUNDAMENTALS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14366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838201"/>
            <a:ext cx="9220200" cy="594359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7200" dirty="0">
                <a:solidFill>
                  <a:srgbClr val="00B0F0"/>
                </a:solidFill>
                <a:latin typeface="Century Gothic" panose="020B0502020202020204" pitchFamily="34" charset="0"/>
              </a:rPr>
              <a:t>SEX CHROMOSOMES DO NOT MUTATE!</a:t>
            </a:r>
          </a:p>
        </p:txBody>
      </p:sp>
    </p:spTree>
    <p:extLst>
      <p:ext uri="{BB962C8B-B14F-4D97-AF65-F5344CB8AC3E}">
        <p14:creationId xmlns:p14="http://schemas.microsoft.com/office/powerpoint/2010/main" val="38143507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 SEX CHROMOSOMES ARE PASSED </a:t>
            </a:r>
          </a:p>
          <a:p>
            <a:r>
              <a:rPr lang="en-US" sz="6600" dirty="0">
                <a:latin typeface="Century Gothic" panose="020B0502020202020204" pitchFamily="34" charset="0"/>
              </a:rPr>
              <a:t>RELATIVELY UNCHANGED FROM THEIR PARENT</a:t>
            </a:r>
          </a:p>
        </p:txBody>
      </p:sp>
    </p:spTree>
    <p:extLst>
      <p:ext uri="{BB962C8B-B14F-4D97-AF65-F5344CB8AC3E}">
        <p14:creationId xmlns:p14="http://schemas.microsoft.com/office/powerpoint/2010/main" val="18832353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838201"/>
            <a:ext cx="9220200" cy="5943598"/>
          </a:xfrm>
        </p:spPr>
        <p:txBody>
          <a:bodyPr>
            <a:normAutofit/>
          </a:bodyPr>
          <a:lstStyle/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6600" dirty="0">
                <a:latin typeface="Century Gothic" panose="020B0502020202020204" pitchFamily="34" charset="0"/>
              </a:rPr>
              <a:t>SEX CHROMOSOMES </a:t>
            </a:r>
          </a:p>
          <a:p>
            <a:r>
              <a:rPr lang="en-US" sz="6600" dirty="0">
                <a:latin typeface="Century Gothic" panose="020B0502020202020204" pitchFamily="34" charset="0"/>
              </a:rPr>
              <a:t>ARE RELATIVELY UNCHANGED FOR THOUSANDS OF YEARS </a:t>
            </a:r>
          </a:p>
        </p:txBody>
      </p:sp>
    </p:spTree>
    <p:extLst>
      <p:ext uri="{BB962C8B-B14F-4D97-AF65-F5344CB8AC3E}">
        <p14:creationId xmlns:p14="http://schemas.microsoft.com/office/powerpoint/2010/main" val="19007488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POSSIBLE TO VERIFY THE MALE ANCESTRY FOR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HUNDREDS OF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 GENERATIONS BY EXAMINING THE DNA OF THE Y CHROMOSOME</a:t>
            </a:r>
          </a:p>
        </p:txBody>
      </p:sp>
    </p:spTree>
    <p:extLst>
      <p:ext uri="{BB962C8B-B14F-4D97-AF65-F5344CB8AC3E}">
        <p14:creationId xmlns:p14="http://schemas.microsoft.com/office/powerpoint/2010/main" val="8019192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914401"/>
            <a:ext cx="9220200" cy="5943599"/>
          </a:xfrm>
        </p:spPr>
        <p:txBody>
          <a:bodyPr>
            <a:noAutofit/>
          </a:bodyPr>
          <a:lstStyle/>
          <a:p>
            <a:endParaRPr lang="en-US" sz="4000" dirty="0">
              <a:latin typeface="Century Gothic" panose="020B0502020202020204" pitchFamily="34" charset="0"/>
            </a:endParaRPr>
          </a:p>
          <a:p>
            <a:r>
              <a:rPr lang="en-US" sz="6600" dirty="0">
                <a:latin typeface="Century Gothic" panose="020B0502020202020204" pitchFamily="34" charset="0"/>
              </a:rPr>
              <a:t>FOR THE FEMALE</a:t>
            </a:r>
          </a:p>
          <a:p>
            <a:r>
              <a:rPr lang="en-US" sz="8000" dirty="0">
                <a:solidFill>
                  <a:srgbClr val="FFFF00"/>
                </a:solidFill>
                <a:latin typeface="Century Gothic" panose="020B0502020202020204" pitchFamily="34" charset="0"/>
              </a:rPr>
              <a:t>NEED TO LOOK ELSEWHERE</a:t>
            </a:r>
          </a:p>
        </p:txBody>
      </p:sp>
    </p:spTree>
    <p:extLst>
      <p:ext uri="{BB962C8B-B14F-4D97-AF65-F5344CB8AC3E}">
        <p14:creationId xmlns:p14="http://schemas.microsoft.com/office/powerpoint/2010/main" val="426465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Autofit/>
          </a:bodyPr>
          <a:lstStyle/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MITOCHONDRIAL DNA</a:t>
            </a:r>
          </a:p>
        </p:txBody>
      </p:sp>
    </p:spTree>
    <p:extLst>
      <p:ext uri="{BB962C8B-B14F-4D97-AF65-F5344CB8AC3E}">
        <p14:creationId xmlns:p14="http://schemas.microsoft.com/office/powerpoint/2010/main" val="40932067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Genealogy -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9" y="3360414"/>
            <a:ext cx="30483" cy="1371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55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endParaRPr lang="en-US" sz="4000" dirty="0">
              <a:latin typeface="Century Gothic" panose="020B0502020202020204" pitchFamily="34" charset="0"/>
            </a:endParaRPr>
          </a:p>
          <a:p>
            <a:r>
              <a:rPr lang="en-US" sz="5400" dirty="0">
                <a:latin typeface="Century Gothic" panose="020B0502020202020204" pitchFamily="34" charset="0"/>
              </a:rPr>
              <a:t>POSSIBLE TO VERIFY THE FEMALE ANCESTRY BY 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EXAMINING THE MtDNA</a:t>
            </a:r>
          </a:p>
        </p:txBody>
      </p:sp>
    </p:spTree>
    <p:extLst>
      <p:ext uri="{BB962C8B-B14F-4D97-AF65-F5344CB8AC3E}">
        <p14:creationId xmlns:p14="http://schemas.microsoft.com/office/powerpoint/2010/main" val="38647939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58" y="1828800"/>
            <a:ext cx="9220200" cy="4724400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Century Gothic" panose="020B0502020202020204" pitchFamily="34" charset="0"/>
              </a:rPr>
              <a:t>AUTOSOMAL DNA</a:t>
            </a:r>
            <a:endParaRPr lang="en-US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633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58" y="1295400"/>
            <a:ext cx="9220200" cy="5257800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Century Gothic" panose="020B0502020202020204" pitchFamily="34" charset="0"/>
              </a:rPr>
              <a:t>DNA</a:t>
            </a:r>
          </a:p>
          <a:p>
            <a:r>
              <a:rPr lang="en-US" sz="6000" dirty="0">
                <a:latin typeface="Century Gothic" panose="020B0502020202020204" pitchFamily="34" charset="0"/>
              </a:rPr>
              <a:t>IN THE OTHER 22 PAIRS OF  CHROMOSOMES</a:t>
            </a:r>
          </a:p>
        </p:txBody>
      </p:sp>
    </p:spTree>
    <p:extLst>
      <p:ext uri="{BB962C8B-B14F-4D97-AF65-F5344CB8AC3E}">
        <p14:creationId xmlns:p14="http://schemas.microsoft.com/office/powerpoint/2010/main" val="234336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31242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</a:rPr>
              <a:t>IDENTIFICATION</a:t>
            </a:r>
          </a:p>
          <a:p>
            <a:r>
              <a:rPr lang="en-US" sz="7200" dirty="0">
                <a:solidFill>
                  <a:srgbClr val="00B0F0"/>
                </a:solidFill>
              </a:rPr>
              <a:t>VERIFICATION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83517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152399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1167" y="1600200"/>
            <a:ext cx="9220200" cy="5257800"/>
          </a:xfrm>
        </p:spPr>
        <p:txBody>
          <a:bodyPr>
            <a:normAutofit/>
          </a:bodyPr>
          <a:lstStyle/>
          <a:p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50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56" y="1219200"/>
            <a:ext cx="9220200" cy="47244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B0F0"/>
                </a:solidFill>
                <a:latin typeface="Century Gothic" panose="020B0502020202020204" pitchFamily="34" charset="0"/>
              </a:rPr>
              <a:t>IN THE OTHER 22 PAIRS OF CHROMSOMES </a:t>
            </a:r>
          </a:p>
          <a:p>
            <a:r>
              <a:rPr lang="en-US" sz="6600" dirty="0">
                <a:solidFill>
                  <a:srgbClr val="00B0F0"/>
                </a:solidFill>
                <a:latin typeface="Century Gothic" panose="020B0502020202020204" pitchFamily="34" charset="0"/>
              </a:rPr>
              <a:t>DNA CAN MUTATE!</a:t>
            </a:r>
          </a:p>
          <a:p>
            <a:r>
              <a:rPr lang="en-US" sz="66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6063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Genealogy -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371600"/>
            <a:ext cx="9220200" cy="4724400"/>
          </a:xfrm>
        </p:spPr>
        <p:txBody>
          <a:bodyPr>
            <a:normAutofit/>
          </a:bodyPr>
          <a:lstStyle/>
          <a:p>
            <a:endParaRPr lang="en-US" sz="65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9" y="3360414"/>
            <a:ext cx="30483" cy="13717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182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56" y="1219200"/>
            <a:ext cx="9220200" cy="472440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AUTOSOMAL DNA IS UNRELIABLE TO TRACE ANCESTRY BEYOND THE FIFTH GENERATION</a:t>
            </a:r>
          </a:p>
        </p:txBody>
      </p:sp>
    </p:spTree>
    <p:extLst>
      <p:ext uri="{BB962C8B-B14F-4D97-AF65-F5344CB8AC3E}">
        <p14:creationId xmlns:p14="http://schemas.microsoft.com/office/powerpoint/2010/main" val="31413348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  <a:latin typeface="Algerian" panose="04020705040A02060702" pitchFamily="82" charset="0"/>
              </a:rPr>
              <a:t>Genealogy -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endParaRPr lang="en-US" sz="38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9" y="3360414"/>
            <a:ext cx="30483" cy="13717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01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r>
              <a:rPr lang="en-US" sz="5400" dirty="0">
                <a:latin typeface="Century Gothic" panose="020B0502020202020204" pitchFamily="34" charset="0"/>
              </a:rPr>
              <a:t>A GENE IS A UNIT OF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 HEREDITY INFORMATION THAT OCCUPIES A FIXED POSITION ON DNA</a:t>
            </a:r>
          </a:p>
        </p:txBody>
      </p:sp>
    </p:spTree>
    <p:extLst>
      <p:ext uri="{BB962C8B-B14F-4D97-AF65-F5344CB8AC3E}">
        <p14:creationId xmlns:p14="http://schemas.microsoft.com/office/powerpoint/2010/main" val="9846235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  <a:p>
            <a:r>
              <a:rPr lang="en-US" sz="5400" dirty="0">
                <a:latin typeface="Century Gothic" panose="020B0502020202020204" pitchFamily="34" charset="0"/>
              </a:rPr>
              <a:t>IT IS ESTIMATED THAT THE 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HUMAN BODY CONTAINS UP TO 25,000 GENES</a:t>
            </a:r>
          </a:p>
        </p:txBody>
      </p:sp>
    </p:spTree>
    <p:extLst>
      <p:ext uri="{BB962C8B-B14F-4D97-AF65-F5344CB8AC3E}">
        <p14:creationId xmlns:p14="http://schemas.microsoft.com/office/powerpoint/2010/main" val="33436508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395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3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45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endParaRPr lang="en-US" sz="3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" y="1219199"/>
            <a:ext cx="9193731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0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066800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4864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sz="8600" dirty="0">
                <a:solidFill>
                  <a:srgbClr val="00B0F0"/>
                </a:solidFill>
              </a:rPr>
              <a:t>IDENTIFICATION</a:t>
            </a:r>
          </a:p>
          <a:p>
            <a:r>
              <a:rPr lang="en-US" sz="7800" dirty="0">
                <a:solidFill>
                  <a:srgbClr val="00B0F0"/>
                </a:solidFill>
              </a:rPr>
              <a:t>ESTABLISHES A</a:t>
            </a:r>
          </a:p>
          <a:p>
            <a:r>
              <a:rPr lang="en-US" sz="7800" dirty="0">
                <a:solidFill>
                  <a:srgbClr val="00B0F0"/>
                </a:solidFill>
              </a:rPr>
              <a:t> SPECIFIC THING</a:t>
            </a:r>
          </a:p>
          <a:p>
            <a:r>
              <a:rPr lang="en-US" sz="7800" dirty="0">
                <a:solidFill>
                  <a:srgbClr val="00B0F0"/>
                </a:solidFill>
              </a:rPr>
              <a:t> OR PERSON</a:t>
            </a:r>
          </a:p>
          <a:p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3493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675" y="2057400"/>
            <a:ext cx="9220200" cy="41148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IN 1990 THE WORLD-WIDE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HUMAN GENOME PROJECT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WAS LAUNCHED</a:t>
            </a:r>
          </a:p>
        </p:txBody>
      </p:sp>
    </p:spTree>
    <p:extLst>
      <p:ext uri="{BB962C8B-B14F-4D97-AF65-F5344CB8AC3E}">
        <p14:creationId xmlns:p14="http://schemas.microsoft.com/office/powerpoint/2010/main" val="13869270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59" y="1295400"/>
            <a:ext cx="9220200" cy="4648200"/>
          </a:xfrm>
        </p:spPr>
        <p:txBody>
          <a:bodyPr>
            <a:normAutofit fontScale="92500"/>
          </a:bodyPr>
          <a:lstStyle/>
          <a:p>
            <a:r>
              <a:rPr lang="en-US" sz="6500" dirty="0">
                <a:latin typeface="Century Gothic" panose="020B0502020202020204" pitchFamily="34" charset="0"/>
              </a:rPr>
              <a:t>OBJECTIVES WERE TO</a:t>
            </a:r>
          </a:p>
          <a:p>
            <a:r>
              <a:rPr lang="en-US" sz="4800">
                <a:solidFill>
                  <a:srgbClr val="FFFF00"/>
                </a:solidFill>
                <a:latin typeface="Century Gothic" panose="020B0502020202020204" pitchFamily="34" charset="0"/>
              </a:rPr>
              <a:t>IDENTIFY </a:t>
            </a:r>
            <a:r>
              <a:rPr lang="en-US" sz="4800" dirty="0">
                <a:solidFill>
                  <a:srgbClr val="FFFF00"/>
                </a:solidFill>
                <a:latin typeface="Century Gothic" panose="020B0502020202020204" pitchFamily="34" charset="0"/>
              </a:rPr>
              <a:t>&amp; MAP ALL OF THE HUMAN GENES</a:t>
            </a:r>
          </a:p>
          <a:p>
            <a:r>
              <a:rPr lang="en-US" sz="4800" dirty="0">
                <a:solidFill>
                  <a:srgbClr val="FFFF00"/>
                </a:solidFill>
                <a:latin typeface="Century Gothic" panose="020B0502020202020204" pitchFamily="34" charset="0"/>
              </a:rPr>
              <a:t>DETERMINE THE BASE PAIRS THAT </a:t>
            </a:r>
          </a:p>
          <a:p>
            <a:r>
              <a:rPr lang="en-US" sz="4800" dirty="0">
                <a:solidFill>
                  <a:srgbClr val="FFFF00"/>
                </a:solidFill>
                <a:latin typeface="Century Gothic" panose="020B0502020202020204" pitchFamily="34" charset="0"/>
              </a:rPr>
              <a:t>MAKE-UP HUMAN DNA</a:t>
            </a:r>
          </a:p>
          <a:p>
            <a:endParaRPr 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44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59" y="1447800"/>
            <a:ext cx="9220200" cy="44958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HUMAN GENOME PROJECT</a:t>
            </a:r>
          </a:p>
          <a:p>
            <a:r>
              <a:rPr lang="en-US" sz="5400" dirty="0">
                <a:latin typeface="Century Gothic" panose="020B0502020202020204" pitchFamily="34" charset="0"/>
              </a:rPr>
              <a:t>COMPLETED APRIL 3, 2003</a:t>
            </a:r>
          </a:p>
          <a:p>
            <a:endParaRPr lang="en-US" sz="5400" dirty="0">
              <a:latin typeface="Century Gothic" panose="020B0502020202020204" pitchFamily="34" charset="0"/>
            </a:endParaRPr>
          </a:p>
          <a:p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9" y="3360414"/>
            <a:ext cx="30483" cy="137172"/>
          </a:xfrm>
          <a:prstGeom prst="rect">
            <a:avLst/>
          </a:prstGeom>
        </p:spPr>
      </p:pic>
      <p:pic>
        <p:nvPicPr>
          <p:cNvPr id="1028" name="Picture 4" descr="C:\Users\nelso\AppData\Local\Microsoft\Windows\INetCache\IE\N6XX1H1X\Team_Singapore_fireworks_display_from_Singapore_Fireworks_Festival_20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60414"/>
            <a:ext cx="3429000" cy="30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037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76199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59" y="1447800"/>
            <a:ext cx="9220200" cy="4495800"/>
          </a:xfrm>
          <a:noFill/>
        </p:spPr>
        <p:txBody>
          <a:bodyPr>
            <a:normAutofit/>
          </a:bodyPr>
          <a:lstStyle/>
          <a:p>
            <a:endParaRPr lang="en-US" sz="5400" dirty="0">
              <a:latin typeface="Century Gothic" panose="020B0502020202020204" pitchFamily="34" charset="0"/>
            </a:endParaRPr>
          </a:p>
          <a:p>
            <a:endParaRPr lang="en-US" sz="5400" dirty="0">
              <a:latin typeface="Century Gothic" panose="020B0502020202020204" pitchFamily="34" charset="0"/>
            </a:endParaRPr>
          </a:p>
          <a:p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5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59" y="1295400"/>
            <a:ext cx="9220200" cy="464820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entury Gothic" panose="020B0502020202020204" pitchFamily="34" charset="0"/>
              </a:rPr>
              <a:t>MUCH OF WHAT WE KNOW ABOUT DNA IS LESS THAN 30 YEARS OLD!</a:t>
            </a:r>
          </a:p>
        </p:txBody>
      </p:sp>
    </p:spTree>
    <p:extLst>
      <p:ext uri="{BB962C8B-B14F-4D97-AF65-F5344CB8AC3E}">
        <p14:creationId xmlns:p14="http://schemas.microsoft.com/office/powerpoint/2010/main" val="29779080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76200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9600" dirty="0">
                <a:solidFill>
                  <a:srgbClr val="00B0F0"/>
                </a:solidFill>
              </a:rPr>
              <a:t>DNA CAN MUTATE!</a:t>
            </a:r>
          </a:p>
          <a:p>
            <a:endParaRPr lang="en-US" sz="2000" dirty="0">
              <a:solidFill>
                <a:srgbClr val="00B0F0"/>
              </a:solidFill>
            </a:endParaRPr>
          </a:p>
          <a:p>
            <a:r>
              <a:rPr lang="en-US" sz="9600" dirty="0">
                <a:solidFill>
                  <a:srgbClr val="00B0F0"/>
                </a:solidFill>
              </a:rPr>
              <a:t>DNA DOES NOT DEGRADE!</a:t>
            </a:r>
          </a:p>
          <a:p>
            <a:r>
              <a:rPr lang="en-US" sz="6000" dirty="0">
                <a:solidFill>
                  <a:srgbClr val="FFC000"/>
                </a:solidFill>
              </a:rPr>
              <a:t> </a:t>
            </a:r>
            <a:endParaRPr lang="en-US" sz="7200" dirty="0"/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531163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153400" cy="76200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58674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</a:rPr>
              <a:t>DNA IS ABOUT</a:t>
            </a:r>
            <a:endParaRPr lang="en-US" sz="4000" dirty="0">
              <a:solidFill>
                <a:srgbClr val="FFC000"/>
              </a:solidFill>
            </a:endParaRPr>
          </a:p>
          <a:p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en-US" sz="7200" dirty="0">
                <a:solidFill>
                  <a:srgbClr val="00B0F0"/>
                </a:solidFill>
              </a:rPr>
              <a:t>VERIFICATION</a:t>
            </a:r>
          </a:p>
          <a:p>
            <a:r>
              <a:rPr lang="en-US" sz="7200" dirty="0">
                <a:solidFill>
                  <a:srgbClr val="00B0F0"/>
                </a:solidFill>
              </a:rPr>
              <a:t> </a:t>
            </a:r>
            <a:r>
              <a:rPr lang="en-US" sz="7200" dirty="0">
                <a:solidFill>
                  <a:srgbClr val="FF0000"/>
                </a:solidFill>
              </a:rPr>
              <a:t>NOT IDENTIFICATION</a:t>
            </a:r>
          </a:p>
          <a:p>
            <a:endParaRPr lang="en-US" sz="7200" dirty="0"/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782196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7664" y="1219200"/>
            <a:ext cx="9220200" cy="56388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QUESTIONS???</a:t>
            </a:r>
          </a:p>
          <a:p>
            <a:endParaRPr lang="en-US" sz="6600" dirty="0">
              <a:latin typeface="Century Gothic" panose="020B0502020202020204" pitchFamily="34" charset="0"/>
            </a:endParaRPr>
          </a:p>
          <a:p>
            <a:endParaRPr lang="en-US" sz="6600" dirty="0">
              <a:latin typeface="Century Gothic" panose="020B0502020202020204" pitchFamily="34" charset="0"/>
            </a:endParaRPr>
          </a:p>
          <a:p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Nelson Smith\AppData\Local\Microsoft\Windows\INetCache\IE\ZV6WDR2W\question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620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368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8382000" cy="68579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C000"/>
                </a:solidFill>
                <a:latin typeface="Algerian" panose="04020705040A02060702" pitchFamily="82" charset="0"/>
              </a:rPr>
              <a:t>DNA - Genealogy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219200"/>
            <a:ext cx="9220200" cy="53340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APRIL 11</a:t>
            </a:r>
            <a:r>
              <a:rPr lang="en-US" sz="6600" baseline="30000" dirty="0">
                <a:latin typeface="Century Gothic" panose="020B0502020202020204" pitchFamily="34" charset="0"/>
              </a:rPr>
              <a:t>TH</a:t>
            </a:r>
            <a:r>
              <a:rPr lang="en-US" sz="66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6600" dirty="0">
                <a:latin typeface="Century Gothic" panose="020B0502020202020204" pitchFamily="34" charset="0"/>
              </a:rPr>
              <a:t> PART 2</a:t>
            </a:r>
          </a:p>
          <a:p>
            <a:r>
              <a:rPr lang="en-US" sz="6600" dirty="0">
                <a:solidFill>
                  <a:srgbClr val="FFFF00"/>
                </a:solidFill>
                <a:latin typeface="Century Gothic" panose="020B0502020202020204" pitchFamily="34" charset="0"/>
              </a:rPr>
              <a:t>DNA TESTING </a:t>
            </a:r>
          </a:p>
          <a:p>
            <a:r>
              <a:rPr lang="en-US" sz="6600" dirty="0">
                <a:solidFill>
                  <a:srgbClr val="FFFF00"/>
                </a:solidFill>
                <a:latin typeface="Century Gothic" panose="020B0502020202020204" pitchFamily="34" charset="0"/>
              </a:rPr>
              <a:t>DNA TEST RESULTS</a:t>
            </a:r>
          </a:p>
        </p:txBody>
      </p:sp>
    </p:spTree>
    <p:extLst>
      <p:ext uri="{BB962C8B-B14F-4D97-AF65-F5344CB8AC3E}">
        <p14:creationId xmlns:p14="http://schemas.microsoft.com/office/powerpoint/2010/main" val="1553161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6671</TotalTime>
  <Words>925</Words>
  <Application>Microsoft Office PowerPoint</Application>
  <PresentationFormat>On-screen Show (4:3)</PresentationFormat>
  <Paragraphs>308</Paragraphs>
  <Slides>98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5" baseType="lpstr">
      <vt:lpstr>Algerian</vt:lpstr>
      <vt:lpstr>Arial Narrow</vt:lpstr>
      <vt:lpstr>Book Antiqua</vt:lpstr>
      <vt:lpstr>Calibri</vt:lpstr>
      <vt:lpstr>Century Gothic</vt:lpstr>
      <vt:lpstr>Wingdings</vt:lpstr>
      <vt:lpstr>Hardcover</vt:lpstr>
      <vt:lpstr>dna &amp; genealogy        NELSON SMITH 3/23</vt:lpstr>
      <vt:lpstr> </vt:lpstr>
      <vt:lpstr> </vt:lpstr>
      <vt:lpstr>DNA CHALLANGES  OUR PRESENT  UNDERSTANDING  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DNA - Genealogy 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IN 6,000,000,000  </vt:lpstr>
      <vt:lpstr>PowerPoint Presentation</vt:lpstr>
      <vt:lpstr>PowerPoint Presentation</vt:lpstr>
      <vt:lpstr>PowerPoint Presentation</vt:lpstr>
      <vt:lpstr>DNA - Genealogy </vt:lpstr>
      <vt:lpstr>DNA - Genealogy </vt:lpstr>
      <vt:lpstr>PowerPoint Presentation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PowerPoint Presentation</vt:lpstr>
      <vt:lpstr>PowerPoint Presentation</vt:lpstr>
      <vt:lpstr>PowerPoint Presentation</vt:lpstr>
      <vt:lpstr>PowerPoint Presentation</vt:lpstr>
      <vt:lpstr>DNA - Genealogy </vt:lpstr>
      <vt:lpstr>Genealogy - dna</vt:lpstr>
      <vt:lpstr>Genealogy - dna</vt:lpstr>
      <vt:lpstr>Genealogy - dna</vt:lpstr>
      <vt:lpstr>Genealogy - dna</vt:lpstr>
      <vt:lpstr>DNA - Genealogy </vt:lpstr>
      <vt:lpstr>DNA - Genealogy </vt:lpstr>
      <vt:lpstr>Genealogy - dna</vt:lpstr>
      <vt:lpstr>Genealogy - dna</vt:lpstr>
      <vt:lpstr>Genealogy - dna</vt:lpstr>
      <vt:lpstr>DNA - Genealogy </vt:lpstr>
      <vt:lpstr>DNA - Genealogy </vt:lpstr>
      <vt:lpstr>PowerPoint Presentation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PowerPoint Presentation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Genealogy - dna</vt:lpstr>
      <vt:lpstr>DNA - Genealogy </vt:lpstr>
      <vt:lpstr>DNA - Genealogy </vt:lpstr>
      <vt:lpstr>DNA - Genealogy </vt:lpstr>
      <vt:lpstr>PowerPoint Presentation</vt:lpstr>
      <vt:lpstr>DNA - Genealogy </vt:lpstr>
      <vt:lpstr>Genealogy - dna</vt:lpstr>
      <vt:lpstr>DNA - Genealogy </vt:lpstr>
      <vt:lpstr>Genealogy - dna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DNA - Genealogy </vt:lpstr>
      <vt:lpstr>PowerPoint Presentation</vt:lpstr>
      <vt:lpstr>DNA - Genealogy </vt:lpstr>
      <vt:lpstr>PowerPoint Presentation</vt:lpstr>
      <vt:lpstr>PowerPoint Presentation</vt:lpstr>
      <vt:lpstr>DNA - Genealogy </vt:lpstr>
      <vt:lpstr>DNA - Genealogy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Genealogy - dna</dc:title>
  <dc:creator>NELSON SMITH</dc:creator>
  <cp:lastModifiedBy>Keith Lawrence</cp:lastModifiedBy>
  <cp:revision>493</cp:revision>
  <dcterms:created xsi:type="dcterms:W3CDTF">2020-03-27T18:52:32Z</dcterms:created>
  <dcterms:modified xsi:type="dcterms:W3CDTF">2023-03-14T19:54:10Z</dcterms:modified>
</cp:coreProperties>
</file>