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6"/>
  </p:notesMasterIdLst>
  <p:handoutMasterIdLst>
    <p:handoutMasterId r:id="rId117"/>
  </p:handoutMasterIdLst>
  <p:sldIdLst>
    <p:sldId id="262" r:id="rId2"/>
    <p:sldId id="329" r:id="rId3"/>
    <p:sldId id="366" r:id="rId4"/>
    <p:sldId id="324" r:id="rId5"/>
    <p:sldId id="321" r:id="rId6"/>
    <p:sldId id="364" r:id="rId7"/>
    <p:sldId id="325" r:id="rId8"/>
    <p:sldId id="344" r:id="rId9"/>
    <p:sldId id="313" r:id="rId10"/>
    <p:sldId id="272" r:id="rId11"/>
    <p:sldId id="270" r:id="rId12"/>
    <p:sldId id="259" r:id="rId13"/>
    <p:sldId id="342" r:id="rId14"/>
    <p:sldId id="328" r:id="rId15"/>
    <p:sldId id="409" r:id="rId16"/>
    <p:sldId id="265" r:id="rId17"/>
    <p:sldId id="264" r:id="rId18"/>
    <p:sldId id="260" r:id="rId19"/>
    <p:sldId id="410" r:id="rId20"/>
    <p:sldId id="267" r:id="rId21"/>
    <p:sldId id="369" r:id="rId22"/>
    <p:sldId id="266" r:id="rId23"/>
    <p:sldId id="360" r:id="rId24"/>
    <p:sldId id="273" r:id="rId25"/>
    <p:sldId id="347" r:id="rId26"/>
    <p:sldId id="354" r:id="rId27"/>
    <p:sldId id="368" r:id="rId28"/>
    <p:sldId id="263" r:id="rId29"/>
    <p:sldId id="277" r:id="rId30"/>
    <p:sldId id="315" r:id="rId31"/>
    <p:sldId id="377" r:id="rId32"/>
    <p:sldId id="268" r:id="rId33"/>
    <p:sldId id="271" r:id="rId34"/>
    <p:sldId id="349" r:id="rId35"/>
    <p:sldId id="355" r:id="rId36"/>
    <p:sldId id="356" r:id="rId37"/>
    <p:sldId id="258" r:id="rId38"/>
    <p:sldId id="407" r:id="rId39"/>
    <p:sldId id="379" r:id="rId40"/>
    <p:sldId id="314" r:id="rId41"/>
    <p:sldId id="370" r:id="rId42"/>
    <p:sldId id="288" r:id="rId43"/>
    <p:sldId id="287" r:id="rId44"/>
    <p:sldId id="361" r:id="rId45"/>
    <p:sldId id="372" r:id="rId46"/>
    <p:sldId id="363" r:id="rId47"/>
    <p:sldId id="374" r:id="rId48"/>
    <p:sldId id="362" r:id="rId49"/>
    <p:sldId id="376" r:id="rId50"/>
    <p:sldId id="373" r:id="rId51"/>
    <p:sldId id="375" r:id="rId52"/>
    <p:sldId id="292" r:id="rId53"/>
    <p:sldId id="392" r:id="rId54"/>
    <p:sldId id="397" r:id="rId55"/>
    <p:sldId id="395" r:id="rId56"/>
    <p:sldId id="424" r:id="rId57"/>
    <p:sldId id="396" r:id="rId58"/>
    <p:sldId id="389" r:id="rId59"/>
    <p:sldId id="398" r:id="rId60"/>
    <p:sldId id="399" r:id="rId61"/>
    <p:sldId id="425" r:id="rId62"/>
    <p:sldId id="400" r:id="rId63"/>
    <p:sldId id="401" r:id="rId64"/>
    <p:sldId id="402" r:id="rId65"/>
    <p:sldId id="326" r:id="rId66"/>
    <p:sldId id="291" r:id="rId67"/>
    <p:sldId id="403" r:id="rId68"/>
    <p:sldId id="312" r:id="rId69"/>
    <p:sldId id="299" r:id="rId70"/>
    <p:sldId id="300" r:id="rId71"/>
    <p:sldId id="293" r:id="rId72"/>
    <p:sldId id="426" r:id="rId73"/>
    <p:sldId id="286" r:id="rId74"/>
    <p:sldId id="408" r:id="rId75"/>
    <p:sldId id="358" r:id="rId76"/>
    <p:sldId id="297" r:id="rId77"/>
    <p:sldId id="278" r:id="rId78"/>
    <p:sldId id="371" r:id="rId79"/>
    <p:sldId id="351" r:id="rId80"/>
    <p:sldId id="302" r:id="rId81"/>
    <p:sldId id="318" r:id="rId82"/>
    <p:sldId id="317" r:id="rId83"/>
    <p:sldId id="319" r:id="rId84"/>
    <p:sldId id="281" r:id="rId85"/>
    <p:sldId id="404" r:id="rId86"/>
    <p:sldId id="406" r:id="rId87"/>
    <p:sldId id="405" r:id="rId88"/>
    <p:sldId id="306" r:id="rId89"/>
    <p:sldId id="359" r:id="rId90"/>
    <p:sldId id="411" r:id="rId91"/>
    <p:sldId id="413" r:id="rId92"/>
    <p:sldId id="420" r:id="rId93"/>
    <p:sldId id="421" r:id="rId94"/>
    <p:sldId id="414" r:id="rId95"/>
    <p:sldId id="419" r:id="rId96"/>
    <p:sldId id="416" r:id="rId97"/>
    <p:sldId id="423" r:id="rId98"/>
    <p:sldId id="418" r:id="rId99"/>
    <p:sldId id="365" r:id="rId100"/>
    <p:sldId id="290" r:id="rId101"/>
    <p:sldId id="422" r:id="rId102"/>
    <p:sldId id="304" r:id="rId103"/>
    <p:sldId id="285" r:id="rId104"/>
    <p:sldId id="308" r:id="rId105"/>
    <p:sldId id="303" r:id="rId106"/>
    <p:sldId id="330" r:id="rId107"/>
    <p:sldId id="296" r:id="rId108"/>
    <p:sldId id="320" r:id="rId109"/>
    <p:sldId id="323" r:id="rId110"/>
    <p:sldId id="331" r:id="rId111"/>
    <p:sldId id="295" r:id="rId112"/>
    <p:sldId id="352" r:id="rId113"/>
    <p:sldId id="310" r:id="rId114"/>
    <p:sldId id="333" r:id="rId11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ELSON SMITH" initials="N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D6FF"/>
    <a:srgbClr val="00B1F0"/>
    <a:srgbClr val="02E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89299" autoAdjust="0"/>
  </p:normalViewPr>
  <p:slideViewPr>
    <p:cSldViewPr>
      <p:cViewPr varScale="1">
        <p:scale>
          <a:sx n="80" d="100"/>
          <a:sy n="80" d="100"/>
        </p:scale>
        <p:origin x="165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4-04T13:59:36.571" idx="1">
    <p:pos x="10" y="10"/>
    <p:text>predisposition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F643A-2668-4EEC-ACBF-9208287CD892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61B3F-2609-44EA-A851-C3D23810B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73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6B720-7AE4-40DE-A87E-8A1D34E4548D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378A8-97DA-469B-879E-18B78F36DF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79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78A8-97DA-469B-879E-18B78F36DF4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7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113B-E2BE-4565-A8E7-E4E7E974FB54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4D3-79D5-499B-B0CC-6F22E18F352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113B-E2BE-4565-A8E7-E4E7E974FB54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4D3-79D5-499B-B0CC-6F22E18F352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113B-E2BE-4565-A8E7-E4E7E974FB54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4D3-79D5-499B-B0CC-6F22E18F352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113B-E2BE-4565-A8E7-E4E7E974FB54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4D3-79D5-499B-B0CC-6F22E18F352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113B-E2BE-4565-A8E7-E4E7E974FB54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4D3-79D5-499B-B0CC-6F22E18F352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113B-E2BE-4565-A8E7-E4E7E974FB54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4D3-79D5-499B-B0CC-6F22E18F352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113B-E2BE-4565-A8E7-E4E7E974FB54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4D3-79D5-499B-B0CC-6F22E18F352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113B-E2BE-4565-A8E7-E4E7E974FB54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4D3-79D5-499B-B0CC-6F22E18F352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113B-E2BE-4565-A8E7-E4E7E974FB54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4D3-79D5-499B-B0CC-6F22E18F352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113B-E2BE-4565-A8E7-E4E7E974FB54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4D3-79D5-499B-B0CC-6F22E18F352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113B-E2BE-4565-A8E7-E4E7E974FB54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C4D3-79D5-499B-B0CC-6F22E18F352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C79113B-E2BE-4565-A8E7-E4E7E974FB54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13BEC4D3-79D5-499B-B0CC-6F22E18F3526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220200" cy="6858000"/>
          </a:xfrm>
        </p:spPr>
        <p:txBody>
          <a:bodyPr>
            <a:noAutofit/>
          </a:bodyPr>
          <a:lstStyle/>
          <a:p>
            <a:endParaRPr lang="en-US" sz="7200" dirty="0">
              <a:solidFill>
                <a:srgbClr val="FFC000"/>
              </a:solidFill>
            </a:endParaRPr>
          </a:p>
          <a:p>
            <a:endParaRPr lang="en-US" sz="8000" dirty="0">
              <a:solidFill>
                <a:srgbClr val="FFC000"/>
              </a:solidFill>
              <a:latin typeface="Algerian" panose="04020705040A02060702" pitchFamily="82" charset="0"/>
            </a:endParaRPr>
          </a:p>
          <a:p>
            <a:r>
              <a:rPr lang="en-US" sz="8000" dirty="0">
                <a:solidFill>
                  <a:srgbClr val="FFC000"/>
                </a:solidFill>
                <a:latin typeface="Algerian" panose="04020705040A02060702" pitchFamily="82" charset="0"/>
              </a:rPr>
              <a:t>DNA-GENEALOGY</a:t>
            </a:r>
          </a:p>
          <a:p>
            <a:r>
              <a:rPr lang="en-US" sz="7200" dirty="0">
                <a:solidFill>
                  <a:srgbClr val="FFC000"/>
                </a:solidFill>
                <a:latin typeface="Algerian" panose="04020705040A02060702" pitchFamily="82" charset="0"/>
              </a:rPr>
              <a:t>					</a:t>
            </a:r>
          </a:p>
          <a:p>
            <a:r>
              <a:rPr lang="en-US" sz="7200" dirty="0">
                <a:solidFill>
                  <a:srgbClr val="FFC000"/>
                </a:solidFill>
                <a:latin typeface="Algerian" panose="04020705040A02060702" pitchFamily="82" charset="0"/>
              </a:rPr>
              <a:t>							</a:t>
            </a:r>
            <a:r>
              <a:rPr lang="en-US" sz="1600" dirty="0">
                <a:solidFill>
                  <a:schemeClr val="tx1"/>
                </a:solidFill>
                <a:latin typeface="Algerian" panose="04020705040A02060702" pitchFamily="82" charset="0"/>
              </a:rPr>
              <a:t>NELSON SMITH 4/23</a:t>
            </a:r>
          </a:p>
          <a:p>
            <a:endParaRPr lang="en-US" sz="150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00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296400" cy="7010400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7200" dirty="0">
                <a:solidFill>
                  <a:srgbClr val="FF0000"/>
                </a:solidFill>
              </a:rPr>
              <a:t>DNA  ANALYSIS CAN’T</a:t>
            </a:r>
          </a:p>
          <a:p>
            <a:endParaRPr lang="en-US" sz="3200" dirty="0"/>
          </a:p>
          <a:p>
            <a:r>
              <a:rPr lang="en-US" sz="4400" dirty="0">
                <a:solidFill>
                  <a:srgbClr val="FFFF00"/>
                </a:solidFill>
              </a:rPr>
              <a:t>IDENTIFY A  PERSON</a:t>
            </a:r>
          </a:p>
          <a:p>
            <a:r>
              <a:rPr lang="en-US" sz="4400" dirty="0">
                <a:solidFill>
                  <a:srgbClr val="FFFF00"/>
                </a:solidFill>
              </a:rPr>
              <a:t>IDENTIFY SURNAME ORIGIN</a:t>
            </a:r>
          </a:p>
          <a:p>
            <a:r>
              <a:rPr lang="en-US" sz="4400" dirty="0">
                <a:solidFill>
                  <a:srgbClr val="FFFF00"/>
                </a:solidFill>
              </a:rPr>
              <a:t>IDENTIFY YOUR ETHNIC TRIBE</a:t>
            </a:r>
          </a:p>
          <a:p>
            <a:r>
              <a:rPr lang="en-US" sz="4400" dirty="0">
                <a:solidFill>
                  <a:srgbClr val="FFFF00"/>
                </a:solidFill>
              </a:rPr>
              <a:t>IDENTIFY A  DISEASE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40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3586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90678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0312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90678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2951148" y="1066800"/>
            <a:ext cx="484632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611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446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555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295400"/>
            <a:ext cx="9067800" cy="57150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99059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674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066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7200" dirty="0">
                <a:solidFill>
                  <a:srgbClr val="FFFF00"/>
                </a:solidFill>
              </a:rPr>
              <a:t>THIS IS WHY DNA</a:t>
            </a:r>
          </a:p>
          <a:p>
            <a:r>
              <a:rPr lang="en-US" sz="7200" dirty="0">
                <a:solidFill>
                  <a:srgbClr val="FFFF00"/>
                </a:solidFill>
              </a:rPr>
              <a:t> CAN  ONLY </a:t>
            </a:r>
          </a:p>
          <a:p>
            <a:r>
              <a:rPr lang="en-US" sz="9600" dirty="0">
                <a:solidFill>
                  <a:srgbClr val="FFFF00"/>
                </a:solidFill>
              </a:rPr>
              <a:t>VERIFY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7619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14532945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5715000"/>
          </a:xfrm>
        </p:spPr>
        <p:txBody>
          <a:bodyPr>
            <a:normAutofit fontScale="85000" lnSpcReduction="10000"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EACH TESTING COMPANY</a:t>
            </a:r>
          </a:p>
          <a:p>
            <a:r>
              <a:rPr lang="en-US" sz="7200" dirty="0">
                <a:solidFill>
                  <a:srgbClr val="FFFF00"/>
                </a:solidFill>
              </a:rPr>
              <a:t>HAS</a:t>
            </a:r>
          </a:p>
          <a:p>
            <a:r>
              <a:rPr lang="en-US" sz="20000" dirty="0">
                <a:solidFill>
                  <a:srgbClr val="FFFF00"/>
                </a:solidFill>
              </a:rPr>
              <a:t>+</a:t>
            </a:r>
            <a:r>
              <a:rPr lang="en-US" sz="7200" dirty="0">
                <a:solidFill>
                  <a:srgbClr val="FFFF00"/>
                </a:solidFill>
              </a:rPr>
              <a:t>  &amp;  </a:t>
            </a:r>
            <a:r>
              <a:rPr lang="en-US" sz="23500" dirty="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6857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32875482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8800" dirty="0">
                <a:solidFill>
                  <a:srgbClr val="FFFF00"/>
                </a:solidFill>
              </a:rPr>
              <a:t>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37777898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5400" dirty="0">
                <a:solidFill>
                  <a:srgbClr val="FFFF00"/>
                </a:solidFill>
              </a:rPr>
              <a:t>ARE YOU</a:t>
            </a:r>
          </a:p>
          <a:p>
            <a:r>
              <a:rPr lang="en-US" sz="9600" dirty="0">
                <a:solidFill>
                  <a:srgbClr val="FFFF00"/>
                </a:solidFill>
              </a:rPr>
              <a:t> </a:t>
            </a:r>
            <a:r>
              <a:rPr lang="en-US" sz="10400" dirty="0">
                <a:solidFill>
                  <a:srgbClr val="FFFF00"/>
                </a:solidFill>
              </a:rPr>
              <a:t>IDENTIFYING</a:t>
            </a:r>
            <a:r>
              <a:rPr lang="en-US" sz="9600" dirty="0">
                <a:solidFill>
                  <a:srgbClr val="FFFF00"/>
                </a:solidFill>
              </a:rPr>
              <a:t>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OR</a:t>
            </a:r>
          </a:p>
          <a:p>
            <a:r>
              <a:rPr lang="en-US" sz="10400" dirty="0">
                <a:solidFill>
                  <a:srgbClr val="FFFF00"/>
                </a:solidFill>
              </a:rPr>
              <a:t>VERIFYING?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8381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3061694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-13699"/>
            <a:ext cx="9296400" cy="6858000"/>
          </a:xfrm>
        </p:spPr>
        <p:txBody>
          <a:bodyPr>
            <a:normAutofit fontScale="92500"/>
          </a:bodyPr>
          <a:lstStyle/>
          <a:p>
            <a:r>
              <a:rPr lang="en-US" sz="5400" dirty="0"/>
              <a:t> </a:t>
            </a:r>
            <a:r>
              <a:rPr lang="en-US" sz="7200" dirty="0">
                <a:solidFill>
                  <a:schemeClr val="tx1"/>
                </a:solidFill>
              </a:rPr>
              <a:t>DNA  ANALYSIS CAN</a:t>
            </a:r>
            <a:endParaRPr lang="en-US" sz="1100" dirty="0">
              <a:solidFill>
                <a:schemeClr val="tx1"/>
              </a:solidFill>
            </a:endParaRPr>
          </a:p>
          <a:p>
            <a:r>
              <a:rPr lang="en-US" sz="6000" dirty="0">
                <a:solidFill>
                  <a:srgbClr val="FFFF00"/>
                </a:solidFill>
              </a:rPr>
              <a:t>VERIFY AN IDENITY </a:t>
            </a:r>
          </a:p>
          <a:p>
            <a:r>
              <a:rPr lang="en-US" sz="6000" dirty="0">
                <a:solidFill>
                  <a:srgbClr val="FFFF00"/>
                </a:solidFill>
              </a:rPr>
              <a:t>VERIFY AN ADOPTION </a:t>
            </a:r>
          </a:p>
          <a:p>
            <a:r>
              <a:rPr lang="en-US" sz="6000" dirty="0">
                <a:solidFill>
                  <a:srgbClr val="FFFF00"/>
                </a:solidFill>
              </a:rPr>
              <a:t>VERIFY GENEALOGY RECORDS</a:t>
            </a:r>
          </a:p>
          <a:p>
            <a:r>
              <a:rPr lang="en-US" sz="6000" dirty="0">
                <a:solidFill>
                  <a:srgbClr val="FFFF00"/>
                </a:solidFill>
              </a:rPr>
              <a:t>VERIFY A COMMON  ANCESTOR </a:t>
            </a:r>
          </a:p>
          <a:p>
            <a:r>
              <a:rPr lang="en-US" sz="6000" dirty="0">
                <a:solidFill>
                  <a:srgbClr val="FFFF00"/>
                </a:solidFill>
              </a:rPr>
              <a:t>VERIFY A COMMON GENE</a:t>
            </a:r>
          </a:p>
          <a:p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114300"/>
            <a:ext cx="8839200" cy="228599"/>
          </a:xfrm>
        </p:spPr>
        <p:txBody>
          <a:bodyPr/>
          <a:lstStyle/>
          <a:p>
            <a:endParaRPr lang="en-US" sz="40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5071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5400" dirty="0">
                <a:solidFill>
                  <a:srgbClr val="FFFF00"/>
                </a:solidFill>
              </a:rPr>
              <a:t>USE DNA TO </a:t>
            </a:r>
            <a:r>
              <a:rPr lang="en-US" sz="8000" dirty="0">
                <a:solidFill>
                  <a:srgbClr val="61D6FF"/>
                </a:solidFill>
              </a:rPr>
              <a:t>VERIFY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sz="5400" dirty="0">
                <a:solidFill>
                  <a:srgbClr val="FFFF00"/>
                </a:solidFill>
              </a:rPr>
              <a:t>USE SOMETHING ELSE TO </a:t>
            </a:r>
            <a:r>
              <a:rPr lang="en-US" sz="9600" dirty="0">
                <a:solidFill>
                  <a:srgbClr val="61D6FF"/>
                </a:solidFill>
              </a:rPr>
              <a:t>IDENTIFY</a:t>
            </a:r>
          </a:p>
          <a:p>
            <a:endParaRPr lang="en-US" sz="8000" dirty="0">
              <a:solidFill>
                <a:srgbClr val="FFFF00"/>
              </a:solidFill>
            </a:endParaRPr>
          </a:p>
          <a:p>
            <a:endParaRPr lang="en-US" sz="8000" dirty="0">
              <a:solidFill>
                <a:srgbClr val="FFFF00"/>
              </a:solidFill>
            </a:endParaRPr>
          </a:p>
          <a:p>
            <a:endParaRPr lang="en-US" sz="5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6857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10997955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5715000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r>
              <a:rPr lang="en-US" sz="7200" dirty="0">
                <a:solidFill>
                  <a:srgbClr val="FFFF00"/>
                </a:solidFill>
              </a:rPr>
              <a:t>DETERMINE YOUR OBJECTIVES BEFORE SELECTING A </a:t>
            </a:r>
          </a:p>
          <a:p>
            <a:r>
              <a:rPr lang="en-US" sz="7200" dirty="0">
                <a:solidFill>
                  <a:srgbClr val="FFFF00"/>
                </a:solidFill>
              </a:rPr>
              <a:t>TESTING COMPANY</a:t>
            </a:r>
          </a:p>
          <a:p>
            <a:endParaRPr lang="en-US" sz="7200" dirty="0">
              <a:solidFill>
                <a:srgbClr val="FFFF00"/>
              </a:solidFill>
            </a:endParaRPr>
          </a:p>
          <a:p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6857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368943758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7" y="1219200"/>
            <a:ext cx="9067800" cy="60198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CONSIDERATIONS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  1.  WHAT AM I TRYING TO DISCOVER?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  2.  WHAT WILL I DO WITH THE RESULTS?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  3.  HOW MUCH TIME DO I HAVE?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  4.  HOW MUCH MONEY AM I WILLING             	TO  SPEND?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7619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10547875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endParaRPr lang="en-US" sz="4800" dirty="0"/>
          </a:p>
          <a:p>
            <a:r>
              <a:rPr lang="en-US" sz="8000" dirty="0">
                <a:solidFill>
                  <a:srgbClr val="FFFF00"/>
                </a:solidFill>
              </a:rPr>
              <a:t>QUESTIONS???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8381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419318927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2514600"/>
            <a:ext cx="9144000" cy="3505200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352" y="1295400"/>
            <a:ext cx="8839200" cy="3352800"/>
          </a:xfrm>
        </p:spPr>
        <p:txBody>
          <a:bodyPr/>
          <a:lstStyle/>
          <a:p>
            <a:endParaRPr lang="en-US" sz="66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41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8596" y="45719"/>
            <a:ext cx="4163005" cy="7421881"/>
          </a:xfrm>
        </p:spPr>
        <p:txBody>
          <a:bodyPr>
            <a:normAutofit/>
          </a:bodyPr>
          <a:lstStyle/>
          <a:p>
            <a:endParaRPr lang="en-US" sz="7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470CCE-16A7-421D-B018-596AC7C69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85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1143000"/>
            <a:ext cx="9220200" cy="5334000"/>
          </a:xfrm>
        </p:spPr>
        <p:txBody>
          <a:bodyPr>
            <a:normAutofit/>
          </a:bodyPr>
          <a:lstStyle/>
          <a:p>
            <a:endParaRPr lang="en-US" sz="3800" dirty="0">
              <a:latin typeface="Century Gothic" panose="020B0502020202020204" pitchFamily="34" charset="0"/>
            </a:endParaRPr>
          </a:p>
          <a:p>
            <a:endParaRPr lang="en-US" sz="3800" dirty="0">
              <a:latin typeface="Century Gothic" panose="020B0502020202020204" pitchFamily="34" charset="0"/>
            </a:endParaRPr>
          </a:p>
          <a:p>
            <a:endParaRPr lang="en-US" sz="38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1"/>
            <a:ext cx="8382000" cy="838200"/>
          </a:xfrm>
        </p:spPr>
        <p:txBody>
          <a:bodyPr>
            <a:normAutofit fontScale="90000"/>
          </a:bodyPr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08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52600"/>
            <a:ext cx="9144000" cy="5638800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9600" dirty="0">
                <a:solidFill>
                  <a:srgbClr val="FFFF00"/>
                </a:solidFill>
              </a:rPr>
              <a:t>DNA  ANALYSIS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endParaRPr lang="en-US" sz="40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9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47800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  DNA  ANALYSIS USES </a:t>
            </a:r>
          </a:p>
          <a:p>
            <a:r>
              <a:rPr lang="en-US" sz="6000" dirty="0">
                <a:solidFill>
                  <a:schemeClr val="tx1"/>
                </a:solidFill>
              </a:rPr>
              <a:t>TWO TOOLS</a:t>
            </a:r>
          </a:p>
          <a:p>
            <a:r>
              <a:rPr lang="en-US" sz="8000" dirty="0">
                <a:solidFill>
                  <a:srgbClr val="FFFF00"/>
                </a:solidFill>
              </a:rPr>
              <a:t>MAPPING</a:t>
            </a:r>
          </a:p>
          <a:p>
            <a:r>
              <a:rPr lang="en-US" sz="8000" dirty="0">
                <a:solidFill>
                  <a:srgbClr val="FFFF00"/>
                </a:solidFill>
              </a:rPr>
              <a:t>SEQUENCING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8381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66790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47800"/>
            <a:ext cx="8991600" cy="5105400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chemeClr val="tx1"/>
                </a:solidFill>
              </a:rPr>
              <a:t>MAPPING</a:t>
            </a:r>
          </a:p>
          <a:p>
            <a:endParaRPr lang="en-US" sz="2200" dirty="0">
              <a:solidFill>
                <a:srgbClr val="FFFF00"/>
              </a:solidFill>
            </a:endParaRPr>
          </a:p>
          <a:p>
            <a:r>
              <a:rPr lang="en-US" sz="5200" dirty="0">
                <a:solidFill>
                  <a:srgbClr val="FFFF00"/>
                </a:solidFill>
              </a:rPr>
              <a:t>ESTABLISHES THE LOCATION OF </a:t>
            </a:r>
          </a:p>
          <a:p>
            <a:r>
              <a:rPr lang="en-US" sz="5200" dirty="0">
                <a:solidFill>
                  <a:srgbClr val="FFFF00"/>
                </a:solidFill>
              </a:rPr>
              <a:t>&amp;  DISTANCE BETWEEN GENES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8381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871468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8534400" cy="5444262"/>
          </a:xfrm>
        </p:spPr>
        <p:txBody>
          <a:bodyPr>
            <a:normAutofit/>
          </a:bodyPr>
          <a:lstStyle/>
          <a:p>
            <a:endParaRPr lang="en-US" sz="7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37" y="0"/>
            <a:ext cx="9143999" cy="682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77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533400"/>
            <a:ext cx="9144000" cy="6172200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SEQUENCING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5400" dirty="0">
                <a:solidFill>
                  <a:srgbClr val="FFFF00"/>
                </a:solidFill>
              </a:rPr>
              <a:t>DETERMINES THE QUANTITY</a:t>
            </a:r>
          </a:p>
          <a:p>
            <a:r>
              <a:rPr lang="en-US" sz="5400" dirty="0">
                <a:solidFill>
                  <a:srgbClr val="FFFF00"/>
                </a:solidFill>
              </a:rPr>
              <a:t> &amp;  BASE TYPE AT A GIVEN LOCATION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6095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2359689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1143000"/>
            <a:ext cx="9220200" cy="5334000"/>
          </a:xfrm>
        </p:spPr>
        <p:txBody>
          <a:bodyPr>
            <a:normAutofit/>
          </a:bodyPr>
          <a:lstStyle/>
          <a:p>
            <a:endParaRPr lang="en-US" sz="3800" dirty="0">
              <a:latin typeface="Century Gothic" panose="020B0502020202020204" pitchFamily="34" charset="0"/>
            </a:endParaRPr>
          </a:p>
          <a:p>
            <a:endParaRPr lang="en-US" sz="3800" dirty="0">
              <a:latin typeface="Century Gothic" panose="020B0502020202020204" pitchFamily="34" charset="0"/>
            </a:endParaRPr>
          </a:p>
          <a:p>
            <a:endParaRPr lang="en-US" sz="38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1"/>
            <a:ext cx="8382000" cy="838200"/>
          </a:xfrm>
        </p:spPr>
        <p:txBody>
          <a:bodyPr>
            <a:normAutofit fontScale="90000"/>
          </a:bodyPr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84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200"/>
            <a:ext cx="9220200" cy="6400800"/>
          </a:xfrm>
        </p:spPr>
        <p:txBody>
          <a:bodyPr>
            <a:noAutofit/>
          </a:bodyPr>
          <a:lstStyle/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4800" dirty="0">
                <a:solidFill>
                  <a:schemeClr val="tx1"/>
                </a:solidFill>
              </a:rPr>
              <a:t>PART 2</a:t>
            </a:r>
          </a:p>
          <a:p>
            <a:r>
              <a:rPr lang="en-US" sz="8000" dirty="0">
                <a:solidFill>
                  <a:srgbClr val="FFFF00"/>
                </a:solidFill>
                <a:latin typeface="Book Antiqua" panose="02040602050305030304" pitchFamily="18" charset="0"/>
              </a:rPr>
              <a:t>DNA TESTING</a:t>
            </a:r>
          </a:p>
          <a:p>
            <a:r>
              <a:rPr lang="en-US" sz="8000" dirty="0">
                <a:solidFill>
                  <a:srgbClr val="FFFF00"/>
                </a:solidFill>
                <a:latin typeface="Book Antiqua" panose="02040602050305030304" pitchFamily="18" charset="0"/>
              </a:rPr>
              <a:t> DNA TEST RESULTS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b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</a:br>
            <a:b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</a:br>
            <a:endParaRPr lang="en-US" sz="40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305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" y="1143000"/>
            <a:ext cx="9067800" cy="5715000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6600" dirty="0">
                <a:solidFill>
                  <a:srgbClr val="FFFF00"/>
                </a:solidFill>
              </a:rPr>
              <a:t>APPROX 3 BILLION </a:t>
            </a:r>
          </a:p>
          <a:p>
            <a:r>
              <a:rPr lang="en-US" sz="6600" dirty="0">
                <a:solidFill>
                  <a:srgbClr val="FFFF00"/>
                </a:solidFill>
              </a:rPr>
              <a:t>BASES IN EACH CHROSOME</a:t>
            </a:r>
          </a:p>
          <a:p>
            <a:endParaRPr lang="en-US" sz="6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" y="-12032"/>
            <a:ext cx="8839200" cy="697832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89" y="3398517"/>
            <a:ext cx="7621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29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95400"/>
            <a:ext cx="9144000" cy="5562600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7200" dirty="0">
                <a:solidFill>
                  <a:srgbClr val="FFFF00"/>
                </a:solidFill>
              </a:rPr>
              <a:t>BASES COMBINE BASED ON RULES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839200" cy="1066799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- DNA</a:t>
            </a:r>
          </a:p>
        </p:txBody>
      </p:sp>
    </p:spTree>
    <p:extLst>
      <p:ext uri="{BB962C8B-B14F-4D97-AF65-F5344CB8AC3E}">
        <p14:creationId xmlns:p14="http://schemas.microsoft.com/office/powerpoint/2010/main" val="1314216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057400"/>
            <a:ext cx="9067800" cy="3505200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DNA TESTING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6857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72545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838200"/>
            <a:ext cx="9067800" cy="594360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8000" dirty="0">
                <a:solidFill>
                  <a:srgbClr val="FFFF00"/>
                </a:solidFill>
              </a:rPr>
              <a:t>DNA TESTING IS</a:t>
            </a:r>
          </a:p>
          <a:p>
            <a:r>
              <a:rPr lang="en-US" sz="8000" dirty="0">
                <a:solidFill>
                  <a:srgbClr val="FFFF00"/>
                </a:solidFill>
              </a:rPr>
              <a:t>A TOOL </a:t>
            </a:r>
          </a:p>
          <a:p>
            <a:r>
              <a:rPr lang="en-US" sz="9600" dirty="0">
                <a:solidFill>
                  <a:srgbClr val="FF0000"/>
                </a:solidFill>
              </a:rPr>
              <a:t>NOT A END!</a:t>
            </a:r>
          </a:p>
          <a:p>
            <a:endParaRPr lang="en-US" sz="96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6857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1028" name="Picture 4" descr="C:\Users\Nelson Smith\AppData\Local\Microsoft\Windows\INetCache\IE\06HKDMOI\hammer_PNG3888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1828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elson Smith\AppData\Local\Microsoft\Windows\INetCache\IE\06HKDMOI\Plier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48000"/>
            <a:ext cx="1075038" cy="170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138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057400"/>
            <a:ext cx="9067800" cy="350520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FFFF00"/>
                </a:solidFill>
              </a:rPr>
              <a:t>DIFFERENT TASKS REQUIRE DIFFERENT TOOLS!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8381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2261406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40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86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219200"/>
            <a:ext cx="9067800" cy="54102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GENEALOGY RESULTS</a:t>
            </a:r>
          </a:p>
          <a:p>
            <a:r>
              <a:rPr lang="en-US" sz="7200" dirty="0">
                <a:solidFill>
                  <a:srgbClr val="FFFF00"/>
                </a:solidFill>
              </a:rPr>
              <a:t>REQUIRE GENEALOGY </a:t>
            </a:r>
          </a:p>
          <a:p>
            <a:r>
              <a:rPr lang="en-US" sz="7200" dirty="0">
                <a:solidFill>
                  <a:srgbClr val="FFFF00"/>
                </a:solidFill>
              </a:rPr>
              <a:t>TESTING COMPANIES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- DNA</a:t>
            </a:r>
          </a:p>
        </p:txBody>
      </p:sp>
    </p:spTree>
    <p:extLst>
      <p:ext uri="{BB962C8B-B14F-4D97-AF65-F5344CB8AC3E}">
        <p14:creationId xmlns:p14="http://schemas.microsoft.com/office/powerpoint/2010/main" val="2078104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219200"/>
            <a:ext cx="9067800" cy="5410200"/>
          </a:xfrm>
        </p:spPr>
        <p:txBody>
          <a:bodyPr>
            <a:normAutofit/>
          </a:bodyPr>
          <a:lstStyle/>
          <a:p>
            <a:endParaRPr lang="en-US" sz="7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93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66800"/>
            <a:ext cx="9144000" cy="571500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10000" dirty="0">
                <a:solidFill>
                  <a:srgbClr val="FFFF00"/>
                </a:solidFill>
              </a:rPr>
              <a:t>PRICES</a:t>
            </a:r>
          </a:p>
          <a:p>
            <a:endParaRPr lang="en-US" sz="7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6857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1026" name="Picture 2" descr="C:\Users\nelso\AppData\Local\Microsoft\Windows\INetCache\IE\CVEERLA8\15961-illustration-of-dollar-signs-pv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05200"/>
            <a:ext cx="6858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265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143001"/>
            <a:ext cx="9067800" cy="5714998"/>
          </a:xfrm>
        </p:spPr>
        <p:txBody>
          <a:bodyPr>
            <a:normAutofit/>
          </a:bodyPr>
          <a:lstStyle/>
          <a:p>
            <a:r>
              <a:rPr lang="en-US" sz="13000" dirty="0">
                <a:solidFill>
                  <a:schemeClr val="tx1"/>
                </a:solidFill>
              </a:rPr>
              <a:t>FIRST</a:t>
            </a:r>
            <a:r>
              <a:rPr lang="en-US" sz="9600" dirty="0">
                <a:solidFill>
                  <a:srgbClr val="FFFF00"/>
                </a:solidFill>
              </a:rPr>
              <a:t> </a:t>
            </a:r>
          </a:p>
          <a:p>
            <a:r>
              <a:rPr lang="en-US" sz="7200" dirty="0">
                <a:solidFill>
                  <a:srgbClr val="FFFF00"/>
                </a:solidFill>
              </a:rPr>
              <a:t>DETERMINE YOUR OBJECTIVES</a:t>
            </a:r>
          </a:p>
          <a:p>
            <a:endParaRPr lang="en-US" sz="7200" dirty="0"/>
          </a:p>
          <a:p>
            <a:endParaRPr lang="en-US" sz="7200" dirty="0"/>
          </a:p>
          <a:p>
            <a:endParaRPr lang="en-US" sz="7200" dirty="0"/>
          </a:p>
          <a:p>
            <a:endParaRPr lang="en-US" sz="7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6857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2666927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52600"/>
            <a:ext cx="9144000" cy="56388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REVIEW OF PART 1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76199"/>
          </a:xfrm>
        </p:spPr>
        <p:txBody>
          <a:bodyPr/>
          <a:lstStyle/>
          <a:p>
            <a:endParaRPr lang="en-US" sz="40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48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CONSIDERATIONS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1.  WHAT AM I TRYING TO FIND?</a:t>
            </a:r>
          </a:p>
          <a:p>
            <a:pPr algn="l"/>
            <a:r>
              <a:rPr lang="en-US" sz="4000" dirty="0">
                <a:solidFill>
                  <a:srgbClr val="FFFF00"/>
                </a:solidFill>
              </a:rPr>
              <a:t>  2.  WHAT WILL I DO WITH THE RESULTS?</a:t>
            </a:r>
          </a:p>
          <a:p>
            <a:pPr algn="l"/>
            <a:r>
              <a:rPr lang="en-US" sz="4000" dirty="0">
                <a:solidFill>
                  <a:srgbClr val="FFFF00"/>
                </a:solidFill>
              </a:rPr>
              <a:t>  3.  HOW MUCH MONEY AM I WILLING TO 	SPEND?</a:t>
            </a:r>
          </a:p>
          <a:p>
            <a:pPr algn="l"/>
            <a:r>
              <a:rPr lang="en-US" sz="4000" dirty="0">
                <a:solidFill>
                  <a:srgbClr val="FFFF00"/>
                </a:solidFill>
              </a:rPr>
              <a:t>  4.  HOW MUCH TIME DO I HAVE?</a:t>
            </a:r>
          </a:p>
          <a:p>
            <a:pPr algn="l"/>
            <a:r>
              <a:rPr lang="en-US" sz="4000" dirty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8381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1856561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sz="7200" dirty="0"/>
          </a:p>
          <a:p>
            <a:endParaRPr lang="en-US" sz="7200" dirty="0">
              <a:solidFill>
                <a:srgbClr val="FFFF00"/>
              </a:solidFill>
            </a:endParaRPr>
          </a:p>
          <a:p>
            <a:r>
              <a:rPr lang="en-US" sz="8800" dirty="0">
                <a:solidFill>
                  <a:srgbClr val="FFFF00"/>
                </a:solidFill>
              </a:rPr>
              <a:t>PURCHASE ONLINE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10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05000"/>
            <a:ext cx="6400800" cy="3810000"/>
          </a:xfrm>
        </p:spPr>
        <p:txBody>
          <a:bodyPr>
            <a:normAutofit/>
          </a:bodyPr>
          <a:lstStyle/>
          <a:p>
            <a:endParaRPr lang="en-US" sz="7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9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4876800"/>
          </a:xfrm>
        </p:spPr>
        <p:txBody>
          <a:bodyPr>
            <a:normAutofit/>
          </a:bodyPr>
          <a:lstStyle/>
          <a:p>
            <a:endParaRPr lang="en-US" sz="7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42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4876800"/>
          </a:xfrm>
        </p:spPr>
        <p:txBody>
          <a:bodyPr>
            <a:normAutofit/>
          </a:bodyPr>
          <a:lstStyle/>
          <a:p>
            <a:endParaRPr lang="en-US" sz="7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" y="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70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4876800"/>
          </a:xfrm>
        </p:spPr>
        <p:txBody>
          <a:bodyPr>
            <a:normAutofit/>
          </a:bodyPr>
          <a:lstStyle/>
          <a:p>
            <a:endParaRPr lang="en-US" sz="7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8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295400"/>
            <a:ext cx="9067800" cy="5715000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6600" dirty="0">
                <a:solidFill>
                  <a:srgbClr val="FFFF00"/>
                </a:solidFill>
              </a:rPr>
              <a:t>MAIL SPECIMENS</a:t>
            </a:r>
          </a:p>
          <a:p>
            <a:r>
              <a:rPr lang="en-US" sz="6600" dirty="0">
                <a:solidFill>
                  <a:srgbClr val="FFFF00"/>
                </a:solidFill>
              </a:rPr>
              <a:t>BACK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99059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525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7200" dirty="0">
                <a:solidFill>
                  <a:srgbClr val="FFFF00"/>
                </a:solidFill>
              </a:rPr>
              <a:t>TEST RESULTS IN </a:t>
            </a:r>
          </a:p>
          <a:p>
            <a:r>
              <a:rPr lang="en-US" sz="7200" dirty="0">
                <a:solidFill>
                  <a:srgbClr val="FFFF00"/>
                </a:solidFill>
              </a:rPr>
              <a:t>6 – 8 WEEKS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52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295400"/>
            <a:ext cx="9067800" cy="5715000"/>
          </a:xfrm>
        </p:spPr>
        <p:txBody>
          <a:bodyPr>
            <a:normAutofit/>
          </a:bodyPr>
          <a:lstStyle/>
          <a:p>
            <a:endParaRPr lang="en-US" sz="6600" dirty="0">
              <a:solidFill>
                <a:srgbClr val="FFFF00"/>
              </a:solidFill>
            </a:endParaRPr>
          </a:p>
          <a:p>
            <a:r>
              <a:rPr lang="en-US" sz="6600" dirty="0">
                <a:solidFill>
                  <a:srgbClr val="FFFF00"/>
                </a:solidFill>
              </a:rPr>
              <a:t>INTERNET RESULTS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99059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3074" name="Picture 2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3429000" cy="24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577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sz="7200" dirty="0"/>
          </a:p>
          <a:p>
            <a:endParaRPr lang="en-US" sz="7200" dirty="0">
              <a:solidFill>
                <a:srgbClr val="FFFF00"/>
              </a:solidFill>
            </a:endParaRPr>
          </a:p>
          <a:p>
            <a:r>
              <a:rPr lang="en-US" sz="7200" dirty="0">
                <a:solidFill>
                  <a:srgbClr val="FFFF00"/>
                </a:solidFill>
              </a:rPr>
              <a:t>FAMILYTREE</a:t>
            </a:r>
            <a:r>
              <a:rPr lang="en-US" sz="8800" dirty="0">
                <a:solidFill>
                  <a:srgbClr val="FFFF00"/>
                </a:solidFill>
              </a:rPr>
              <a:t>DNA</a:t>
            </a:r>
          </a:p>
          <a:p>
            <a:endParaRPr lang="en-US" sz="88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3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52600"/>
            <a:ext cx="9144000" cy="56388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61D6FF"/>
                </a:solidFill>
              </a:rPr>
              <a:t>IDENTIFICATION</a:t>
            </a:r>
          </a:p>
          <a:p>
            <a:r>
              <a:rPr lang="en-US" sz="7200" dirty="0">
                <a:solidFill>
                  <a:srgbClr val="61D6FF"/>
                </a:solidFill>
              </a:rPr>
              <a:t>VERIFICATION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9143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1083718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419" y="1676400"/>
            <a:ext cx="9067800" cy="57150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FAMILYTREE</a:t>
            </a:r>
            <a:r>
              <a:rPr lang="en-US" sz="8800" dirty="0">
                <a:solidFill>
                  <a:schemeClr val="tx1"/>
                </a:solidFill>
              </a:rPr>
              <a:t>DNA</a:t>
            </a:r>
          </a:p>
          <a:p>
            <a:r>
              <a:rPr lang="en-US" sz="7200" dirty="0">
                <a:solidFill>
                  <a:srgbClr val="FFFF00"/>
                </a:solidFill>
              </a:rPr>
              <a:t>BEST FOR THE SEX CHROMOSOME TESTS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99059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710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4895" y="-15667"/>
            <a:ext cx="9067800" cy="7010400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endParaRPr lang="en-US" sz="6600" dirty="0">
              <a:solidFill>
                <a:srgbClr val="FFFF00"/>
              </a:solidFill>
            </a:endParaRPr>
          </a:p>
          <a:p>
            <a:r>
              <a:rPr lang="en-US" sz="6600" dirty="0">
                <a:solidFill>
                  <a:srgbClr val="FFFF00"/>
                </a:solidFill>
              </a:rPr>
              <a:t>DEDICATED HOME PAGE</a:t>
            </a:r>
          </a:p>
          <a:p>
            <a:r>
              <a:rPr lang="en-US" sz="6600" dirty="0">
                <a:solidFill>
                  <a:srgbClr val="FFFF00"/>
                </a:solidFill>
              </a:rPr>
              <a:t>KIT NUMBER</a:t>
            </a:r>
          </a:p>
          <a:p>
            <a:r>
              <a:rPr lang="en-US" sz="6600" dirty="0">
                <a:solidFill>
                  <a:srgbClr val="FFFF00"/>
                </a:solidFill>
              </a:rPr>
              <a:t>PASSWORD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99059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22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295400"/>
            <a:ext cx="9067800" cy="5715000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7200" dirty="0">
                <a:solidFill>
                  <a:srgbClr val="FFFF00"/>
                </a:solidFill>
              </a:rPr>
              <a:t>FAMILYTREEDNA</a:t>
            </a:r>
          </a:p>
          <a:p>
            <a:r>
              <a:rPr lang="en-US" sz="7200" dirty="0">
                <a:solidFill>
                  <a:srgbClr val="FFFF00"/>
                </a:solidFill>
              </a:rPr>
              <a:t>RESULTS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99059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2886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01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5614"/>
            <a:ext cx="9067800" cy="6852385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7619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23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133600" y="4953000"/>
            <a:ext cx="1143000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14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31545" y="0"/>
            <a:ext cx="9296400" cy="63246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7619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260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44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76200"/>
            <a:ext cx="9296400" cy="69342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02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30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8000" dirty="0">
                <a:solidFill>
                  <a:srgbClr val="61D6FF"/>
                </a:solidFill>
              </a:rPr>
              <a:t>IDENTIFICATION</a:t>
            </a:r>
          </a:p>
          <a:p>
            <a:r>
              <a:rPr lang="en-US" sz="6600" dirty="0">
                <a:solidFill>
                  <a:srgbClr val="61D6FF"/>
                </a:solidFill>
              </a:rPr>
              <a:t>ESTABLISHES  A SPECIFIC PERSON OR THING</a:t>
            </a:r>
          </a:p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8381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14587663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-32047"/>
            <a:ext cx="90678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94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92"/>
            <a:ext cx="9144000" cy="68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41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45720"/>
            <a:ext cx="9067800" cy="6629406"/>
          </a:xfrm>
        </p:spPr>
        <p:txBody>
          <a:bodyPr>
            <a:normAutofit/>
          </a:bodyPr>
          <a:lstStyle/>
          <a:p>
            <a:pPr algn="l"/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68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7200" dirty="0">
                <a:solidFill>
                  <a:srgbClr val="FFFF00"/>
                </a:solidFill>
              </a:rPr>
              <a:t>UNPACKING THE RESULTS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26763" y="-42158"/>
            <a:ext cx="8991600" cy="45719"/>
          </a:xfrm>
        </p:spPr>
        <p:txBody>
          <a:bodyPr/>
          <a:lstStyle/>
          <a:p>
            <a:br>
              <a:rPr lang="en-US" sz="7200" dirty="0">
                <a:solidFill>
                  <a:srgbClr val="FFFF00"/>
                </a:solidFill>
              </a:rPr>
            </a:br>
            <a:br>
              <a:rPr lang="en-US" sz="7200" dirty="0">
                <a:solidFill>
                  <a:srgbClr val="FFFF00"/>
                </a:solidFill>
              </a:rPr>
            </a:br>
            <a:br>
              <a:rPr lang="en-US" sz="7200" dirty="0">
                <a:solidFill>
                  <a:srgbClr val="FFFF00"/>
                </a:solidFill>
              </a:rPr>
            </a:br>
            <a:br>
              <a:rPr lang="en-US" sz="7200" dirty="0">
                <a:solidFill>
                  <a:srgbClr val="FFFF00"/>
                </a:solidFill>
              </a:rPr>
            </a:br>
            <a:endParaRPr lang="en-US" sz="7200" dirty="0">
              <a:solidFill>
                <a:srgbClr val="FFFF00"/>
              </a:solidFill>
            </a:endParaRPr>
          </a:p>
        </p:txBody>
      </p:sp>
      <p:pic>
        <p:nvPicPr>
          <p:cNvPr id="2051" name="Picture 3" descr="C:\Users\Nelson Smith\AppData\Local\Microsoft\Windows\INetCache\IE\8YF5K3OJ\box_PNG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91000"/>
            <a:ext cx="496508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312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45720"/>
            <a:ext cx="9067800" cy="6629406"/>
          </a:xfrm>
        </p:spPr>
        <p:txBody>
          <a:bodyPr>
            <a:normAutofit/>
          </a:bodyPr>
          <a:lstStyle/>
          <a:p>
            <a:pPr algn="l"/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74"/>
            <a:ext cx="9144000" cy="6858000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582723" y="304800"/>
            <a:ext cx="484632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3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26763" y="-42158"/>
            <a:ext cx="8991600" cy="45719"/>
          </a:xfrm>
        </p:spPr>
        <p:txBody>
          <a:bodyPr/>
          <a:lstStyle/>
          <a:p>
            <a:endParaRPr lang="en-US" sz="7200" dirty="0">
              <a:solidFill>
                <a:srgbClr val="FFFF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546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26763" y="-42158"/>
            <a:ext cx="8991600" cy="45719"/>
          </a:xfrm>
        </p:spPr>
        <p:txBody>
          <a:bodyPr/>
          <a:lstStyle/>
          <a:p>
            <a:endParaRPr lang="en-US" sz="7200" dirty="0">
              <a:solidFill>
                <a:srgbClr val="FFFF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7848600" y="1102407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961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26763" y="-42158"/>
            <a:ext cx="8991600" cy="45719"/>
          </a:xfrm>
        </p:spPr>
        <p:txBody>
          <a:bodyPr/>
          <a:lstStyle/>
          <a:p>
            <a:endParaRPr lang="en-US" sz="7200" dirty="0">
              <a:solidFill>
                <a:srgbClr val="FFFF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8659368" y="1600200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926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26763" y="-42158"/>
            <a:ext cx="8991600" cy="45719"/>
          </a:xfrm>
        </p:spPr>
        <p:txBody>
          <a:bodyPr/>
          <a:lstStyle/>
          <a:p>
            <a:endParaRPr lang="en-US" sz="7200" dirty="0">
              <a:solidFill>
                <a:srgbClr val="FFFF0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69"/>
            <a:ext cx="9195275" cy="68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817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26763" y="-42158"/>
            <a:ext cx="8991600" cy="45719"/>
          </a:xfrm>
        </p:spPr>
        <p:txBody>
          <a:bodyPr/>
          <a:lstStyle/>
          <a:p>
            <a:endParaRPr lang="en-US" sz="7200" dirty="0">
              <a:solidFill>
                <a:srgbClr val="FFFF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8417052" y="1600200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46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8000" dirty="0">
                <a:solidFill>
                  <a:srgbClr val="61D6FF"/>
                </a:solidFill>
              </a:rPr>
              <a:t>TIME DEGRADES IDENTIFICATION!</a:t>
            </a:r>
          </a:p>
          <a:p>
            <a:r>
              <a:rPr lang="en-US" sz="8000" dirty="0">
                <a:solidFill>
                  <a:schemeClr val="tx1"/>
                </a:solidFill>
              </a:rPr>
              <a:t>  </a:t>
            </a:r>
          </a:p>
          <a:p>
            <a:endParaRPr lang="en-US" sz="8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8381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16668841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90678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76199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831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90678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76199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753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26763" y="-42158"/>
            <a:ext cx="8991600" cy="45719"/>
          </a:xfrm>
        </p:spPr>
        <p:txBody>
          <a:bodyPr/>
          <a:lstStyle/>
          <a:p>
            <a:endParaRPr lang="en-US" sz="7200" dirty="0">
              <a:solidFill>
                <a:srgbClr val="FFFF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8178297" y="1600200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4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76199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748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76199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" y="-228600"/>
            <a:ext cx="9144000" cy="739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089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800600" y="265328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79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295400"/>
            <a:ext cx="9067800" cy="57150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990599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65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057400" y="5037746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978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295400"/>
            <a:ext cx="9067800" cy="57150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990599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789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30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43001"/>
            <a:ext cx="9144000" cy="624839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8000" dirty="0">
                <a:solidFill>
                  <a:srgbClr val="61D6FF"/>
                </a:solidFill>
              </a:rPr>
              <a:t>VERIFICATION  </a:t>
            </a:r>
          </a:p>
          <a:p>
            <a:r>
              <a:rPr lang="en-US" sz="8000" dirty="0">
                <a:solidFill>
                  <a:srgbClr val="61D6FF"/>
                </a:solidFill>
              </a:rPr>
              <a:t>CONFIRMS THE PRESENCE</a:t>
            </a:r>
            <a:endParaRPr lang="en-US" sz="6600" dirty="0">
              <a:solidFill>
                <a:srgbClr val="61D6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761999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18939438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295400"/>
            <a:ext cx="9067800" cy="57150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990599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670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024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306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642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882396" y="4013675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850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219200"/>
            <a:ext cx="9067800" cy="5410200"/>
          </a:xfrm>
        </p:spPr>
        <p:txBody>
          <a:bodyPr>
            <a:normAutofit/>
          </a:bodyPr>
          <a:lstStyle/>
          <a:p>
            <a:endParaRPr lang="en-US" sz="7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481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950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48000"/>
            <a:ext cx="6400800" cy="1405662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sz="7800" dirty="0">
                <a:solidFill>
                  <a:srgbClr val="FFFF00"/>
                </a:solidFill>
              </a:rPr>
              <a:t>RESULTS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47800"/>
            <a:ext cx="8991600" cy="1731982"/>
          </a:xfrm>
        </p:spPr>
        <p:txBody>
          <a:bodyPr/>
          <a:lstStyle/>
          <a:p>
            <a:r>
              <a:rPr lang="en-US" sz="7200" dirty="0">
                <a:solidFill>
                  <a:srgbClr val="FFFF00"/>
                </a:solidFill>
              </a:rPr>
              <a:t>ANCESTRY DNA</a:t>
            </a:r>
          </a:p>
        </p:txBody>
      </p:sp>
    </p:spTree>
    <p:extLst>
      <p:ext uri="{BB962C8B-B14F-4D97-AF65-F5344CB8AC3E}">
        <p14:creationId xmlns:p14="http://schemas.microsoft.com/office/powerpoint/2010/main" val="1993241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8800" dirty="0">
                <a:solidFill>
                  <a:srgbClr val="FFFF00"/>
                </a:solidFill>
              </a:rPr>
              <a:t>ANCESTRY DNA</a:t>
            </a:r>
          </a:p>
          <a:p>
            <a:r>
              <a:rPr lang="en-US" sz="8800" dirty="0">
                <a:solidFill>
                  <a:srgbClr val="FFFF00"/>
                </a:solidFill>
              </a:rPr>
              <a:t>BEST FOR AUTOSOMAL TEST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47800"/>
            <a:ext cx="8991600" cy="1731982"/>
          </a:xfrm>
        </p:spPr>
        <p:txBody>
          <a:bodyPr/>
          <a:lstStyle/>
          <a:p>
            <a:br>
              <a:rPr lang="en-US" sz="7200" dirty="0">
                <a:solidFill>
                  <a:srgbClr val="FFFF00"/>
                </a:solidFill>
              </a:rPr>
            </a:br>
            <a:br>
              <a:rPr lang="en-US" sz="7200" dirty="0">
                <a:solidFill>
                  <a:srgbClr val="FFFF00"/>
                </a:solidFill>
              </a:rPr>
            </a:br>
            <a:endParaRPr lang="en-US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071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1" y="1833340"/>
            <a:ext cx="8754697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77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4829"/>
            <a:ext cx="9067800" cy="6019800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r>
              <a:rPr lang="en-US" sz="9600" dirty="0">
                <a:solidFill>
                  <a:srgbClr val="61D6FF"/>
                </a:solidFill>
                <a:latin typeface="Century Gothic" panose="020B0502020202020204" pitchFamily="34" charset="0"/>
              </a:rPr>
              <a:t>DNA DOESN’T DEGRADE WITH TIME!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129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7200" dirty="0">
                <a:solidFill>
                  <a:srgbClr val="FFFF00"/>
                </a:solidFill>
              </a:rPr>
              <a:t>LIMITED ACCESS TO ANCESTRY.COM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</p:spTree>
    <p:extLst>
      <p:ext uri="{BB962C8B-B14F-4D97-AF65-F5344CB8AC3E}">
        <p14:creationId xmlns:p14="http://schemas.microsoft.com/office/powerpoint/2010/main" val="33720594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466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097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Content Placeholder 3" descr="Screen Clipping">
            <a:extLst>
              <a:ext uri="{FF2B5EF4-FFF2-40B4-BE49-F238E27FC236}">
                <a16:creationId xmlns:a16="http://schemas.microsoft.com/office/drawing/2014/main" id="{2617CA1B-DA0A-4B9A-875D-F5F0BA60E78E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520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026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90678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39200" cy="45719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6" cy="952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780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90678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39200" cy="45719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6" cy="952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7315200" y="2939605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173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90678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39200" cy="45719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6" cy="952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990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127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1143000"/>
          </a:xfrm>
        </p:spPr>
        <p:txBody>
          <a:bodyPr/>
          <a:lstStyle/>
          <a:p>
            <a:r>
              <a:rPr lang="en-US" sz="6600" dirty="0">
                <a:solidFill>
                  <a:srgbClr val="FFC000"/>
                </a:solidFill>
                <a:latin typeface="Algerian" panose="04020705040A02060702" pitchFamily="82" charset="0"/>
              </a:rPr>
              <a:t>ANCESTRY  -  DNA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96"/>
            <a:ext cx="9144000" cy="6899096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4114801" y="4876800"/>
            <a:ext cx="457199" cy="71642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9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667000"/>
            <a:ext cx="8610600" cy="2057400"/>
          </a:xfrm>
        </p:spPr>
        <p:txBody>
          <a:bodyPr>
            <a:normAutofit/>
          </a:bodyPr>
          <a:lstStyle/>
          <a:p>
            <a:endParaRPr lang="en-US" sz="7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1143000"/>
            <a:ext cx="8839200" cy="269405"/>
          </a:xfrm>
        </p:spPr>
        <p:txBody>
          <a:bodyPr>
            <a:normAutofit fontScale="90000"/>
          </a:bodyPr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8839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23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887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  <a:ln>
            <a:solidFill>
              <a:srgbClr val="FF0000"/>
            </a:solidFill>
          </a:ln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7086600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2188963" y="4750792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88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3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21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31"/>
            <a:ext cx="9144000" cy="6858000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4863084" y="3505200"/>
            <a:ext cx="484632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512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457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1066800" y="4953000"/>
            <a:ext cx="484632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732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690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6172200" y="1600200"/>
            <a:ext cx="484632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855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60198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207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0"/>
            <a:ext cx="9067800" cy="7010400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152400" y="-45718"/>
            <a:ext cx="8839200" cy="45719"/>
          </a:xfrm>
        </p:spPr>
        <p:txBody>
          <a:bodyPr/>
          <a:lstStyle/>
          <a:p>
            <a:endParaRPr lang="en-US" sz="6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6019800" y="4495800"/>
            <a:ext cx="484632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80379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3614</TotalTime>
  <Words>519</Words>
  <Application>Microsoft Office PowerPoint</Application>
  <PresentationFormat>On-screen Show (4:3)</PresentationFormat>
  <Paragraphs>236</Paragraphs>
  <Slides>114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1" baseType="lpstr">
      <vt:lpstr>Algerian</vt:lpstr>
      <vt:lpstr>Arial</vt:lpstr>
      <vt:lpstr>Arial Narrow</vt:lpstr>
      <vt:lpstr>Book Antiqua</vt:lpstr>
      <vt:lpstr>Calibri</vt:lpstr>
      <vt:lpstr>Century Gothic</vt:lpstr>
      <vt:lpstr>Horizon</vt:lpstr>
      <vt:lpstr>PowerPoint Presentation</vt:lpstr>
      <vt:lpstr>  </vt:lpstr>
      <vt:lpstr>PowerPoint Presentation</vt:lpstr>
      <vt:lpstr>ANCESTRY  -  DNA</vt:lpstr>
      <vt:lpstr>ANCESTRY  -  DNA</vt:lpstr>
      <vt:lpstr>ANCESTRY  -  DNA</vt:lpstr>
      <vt:lpstr>ANCESTRY  -  DNA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ANCESTRY  -  DNA</vt:lpstr>
      <vt:lpstr>ANCESTRY  -  DNA</vt:lpstr>
      <vt:lpstr>PowerPoint Presentation</vt:lpstr>
      <vt:lpstr>ANCESTRY  -  DNA</vt:lpstr>
      <vt:lpstr>PowerPoint Presentation</vt:lpstr>
      <vt:lpstr>ANCESTRY  -  DNA</vt:lpstr>
      <vt:lpstr>ANCESTRY - DNA</vt:lpstr>
      <vt:lpstr>ANCESTRY  -  DNA</vt:lpstr>
      <vt:lpstr>ANCESTRY  -  DNA</vt:lpstr>
      <vt:lpstr>ANCESTRY  -  DNA</vt:lpstr>
      <vt:lpstr>PowerPoint Presentation</vt:lpstr>
      <vt:lpstr>ANCESTRY - DNA</vt:lpstr>
      <vt:lpstr>PowerPoint Presentation</vt:lpstr>
      <vt:lpstr>ANCESTRY  -  DNA</vt:lpstr>
      <vt:lpstr>ANCESTRY  -  DNA</vt:lpstr>
      <vt:lpstr>ANCESTRY  -  DNA</vt:lpstr>
      <vt:lpstr>PowerPoint Presentation</vt:lpstr>
      <vt:lpstr>ANCESTRY  -  DNA</vt:lpstr>
      <vt:lpstr>ANCESTRY  -  DNA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ANCESTRY  -  DNA</vt:lpstr>
      <vt:lpstr>PowerPoint Presentation</vt:lpstr>
      <vt:lpstr>ANCESTRY  -  DNA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ANCESTRY  -  DNA</vt:lpstr>
      <vt:lpstr>ANCESTRY  -  DNA</vt:lpstr>
      <vt:lpstr>PowerPoint Presentation</vt:lpstr>
      <vt:lpstr>ANCESTRY  -  DNA</vt:lpstr>
      <vt:lpstr>ANCESTRY  -  DNA</vt:lpstr>
      <vt:lpstr>ANCESTRY  -  DNA</vt:lpstr>
      <vt:lpstr>ANCESTRY  -  DNA</vt:lpstr>
      <vt:lpstr>ANCESTRY  -  DNA</vt:lpstr>
      <vt:lpstr>ANCESTRY  -  DNA</vt:lpstr>
      <vt:lpstr>PowerPoint Presentation</vt:lpstr>
      <vt:lpstr>ANCESTRY  -  DNA</vt:lpstr>
      <vt:lpstr>ANCESTRY  -  DNA</vt:lpstr>
      <vt:lpstr>ANCESTRY  -  DNA</vt:lpstr>
      <vt:lpstr>ANCESTRY  -  DNA</vt:lpstr>
      <vt:lpstr>ANCESTRY  -  DNA</vt:lpstr>
      <vt:lpstr>PowerPoint Presentation</vt:lpstr>
      <vt:lpstr>ANCESTRY  -  DNA</vt:lpstr>
      <vt:lpstr>ANCESTRY DNA</vt:lpstr>
      <vt:lpstr>  </vt:lpstr>
      <vt:lpstr>ANCESTRY  -  DNA</vt:lpstr>
      <vt:lpstr>ANCESTRY  -  DNA</vt:lpstr>
      <vt:lpstr>ANCESTRY  -  DNA</vt:lpstr>
      <vt:lpstr>ANCESTRY  -  DNA</vt:lpstr>
      <vt:lpstr>ANCESTRY  -  DNA</vt:lpstr>
      <vt:lpstr>ANCESTRY  -  DNA</vt:lpstr>
      <vt:lpstr>ANCESTRY  -  DNA</vt:lpstr>
      <vt:lpstr>ANCESTRY  -  DNA</vt:lpstr>
      <vt:lpstr>ANCESTRY  -  DNA</vt:lpstr>
      <vt:lpstr>ANCESTRY  -  DNA</vt:lpstr>
      <vt:lpstr>ANCESTRY  -  DNA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ANCESTRY  -  DNA</vt:lpstr>
      <vt:lpstr>ANCESTRY  -  DNA</vt:lpstr>
      <vt:lpstr>PowerPoint Presentation</vt:lpstr>
      <vt:lpstr>ANCESTRY  -  DNA</vt:lpstr>
      <vt:lpstr>ANCESTRY  -  DNA</vt:lpstr>
      <vt:lpstr>ANCESTRY  -  DNA</vt:lpstr>
      <vt:lpstr>ANCESTRY  -  DNA</vt:lpstr>
      <vt:lpstr>ANCESTRY  -  DNA</vt:lpstr>
      <vt:lpstr>ANCESTRY  -  DNA</vt:lpstr>
      <vt:lpstr>ANCESTRY  -  DNA</vt:lpstr>
      <vt:lpstr>ANCESTRY  -  DNA</vt:lpstr>
      <vt:lpstr>ANCESTRY  -  DNA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ANCESTRY  -  DNA</dc:title>
  <dc:creator>NELSON SMITH</dc:creator>
  <cp:lastModifiedBy>Keith Lawrence</cp:lastModifiedBy>
  <cp:revision>368</cp:revision>
  <cp:lastPrinted>2020-04-26T15:40:43Z</cp:lastPrinted>
  <dcterms:created xsi:type="dcterms:W3CDTF">2020-04-02T17:19:01Z</dcterms:created>
  <dcterms:modified xsi:type="dcterms:W3CDTF">2023-04-12T15:52:05Z</dcterms:modified>
</cp:coreProperties>
</file>