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0" r:id="rId4"/>
    <p:sldId id="272" r:id="rId5"/>
    <p:sldId id="270" r:id="rId6"/>
    <p:sldId id="261" r:id="rId7"/>
    <p:sldId id="265" r:id="rId8"/>
    <p:sldId id="267" r:id="rId9"/>
    <p:sldId id="273" r:id="rId10"/>
    <p:sldId id="262" r:id="rId11"/>
    <p:sldId id="263" r:id="rId12"/>
    <p:sldId id="264" r:id="rId13"/>
    <p:sldId id="257" r:id="rId14"/>
    <p:sldId id="258" r:id="rId15"/>
    <p:sldId id="259" r:id="rId16"/>
    <p:sldId id="266" r:id="rId17"/>
    <p:sldId id="276"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p:cViewPr varScale="1">
        <p:scale>
          <a:sx n="71" d="100"/>
          <a:sy n="71" d="100"/>
        </p:scale>
        <p:origin x="6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2F468-6A50-6CAE-2347-62EBA283B9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F5F4F2-37A8-3349-A4E2-898472FB7A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FBACE7-159B-F1C1-48C2-1EFF4805560E}"/>
              </a:ext>
            </a:extLst>
          </p:cNvPr>
          <p:cNvSpPr>
            <a:spLocks noGrp="1"/>
          </p:cNvSpPr>
          <p:nvPr>
            <p:ph type="dt" sz="half" idx="10"/>
          </p:nvPr>
        </p:nvSpPr>
        <p:spPr/>
        <p:txBody>
          <a:bodyPr/>
          <a:lstStyle/>
          <a:p>
            <a:fld id="{4CA06DB4-A269-4D91-8D31-B46697CEE03A}" type="datetimeFigureOut">
              <a:rPr lang="en-US" smtClean="0"/>
              <a:t>10/4/2023</a:t>
            </a:fld>
            <a:endParaRPr lang="en-US"/>
          </a:p>
        </p:txBody>
      </p:sp>
      <p:sp>
        <p:nvSpPr>
          <p:cNvPr id="5" name="Footer Placeholder 4">
            <a:extLst>
              <a:ext uri="{FF2B5EF4-FFF2-40B4-BE49-F238E27FC236}">
                <a16:creationId xmlns:a16="http://schemas.microsoft.com/office/drawing/2014/main" id="{3292176B-A0F7-5944-26B4-1D7A1E3193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C12DEE-A070-0D4A-6B40-07E39038D162}"/>
              </a:ext>
            </a:extLst>
          </p:cNvPr>
          <p:cNvSpPr>
            <a:spLocks noGrp="1"/>
          </p:cNvSpPr>
          <p:nvPr>
            <p:ph type="sldNum" sz="quarter" idx="12"/>
          </p:nvPr>
        </p:nvSpPr>
        <p:spPr/>
        <p:txBody>
          <a:bodyPr/>
          <a:lstStyle/>
          <a:p>
            <a:fld id="{CB54EF40-242E-45DE-917B-781F2AAE0816}" type="slidenum">
              <a:rPr lang="en-US" smtClean="0"/>
              <a:t>‹#›</a:t>
            </a:fld>
            <a:endParaRPr lang="en-US"/>
          </a:p>
        </p:txBody>
      </p:sp>
    </p:spTree>
    <p:extLst>
      <p:ext uri="{BB962C8B-B14F-4D97-AF65-F5344CB8AC3E}">
        <p14:creationId xmlns:p14="http://schemas.microsoft.com/office/powerpoint/2010/main" val="826940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A2092-1A26-68D2-A2C5-8D3BC3C19C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B290F4-2999-E28B-70C6-44C9940579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8A6A6F-E64D-55EA-F938-5BD4A83B00D7}"/>
              </a:ext>
            </a:extLst>
          </p:cNvPr>
          <p:cNvSpPr>
            <a:spLocks noGrp="1"/>
          </p:cNvSpPr>
          <p:nvPr>
            <p:ph type="dt" sz="half" idx="10"/>
          </p:nvPr>
        </p:nvSpPr>
        <p:spPr/>
        <p:txBody>
          <a:bodyPr/>
          <a:lstStyle/>
          <a:p>
            <a:fld id="{4CA06DB4-A269-4D91-8D31-B46697CEE03A}" type="datetimeFigureOut">
              <a:rPr lang="en-US" smtClean="0"/>
              <a:t>10/4/2023</a:t>
            </a:fld>
            <a:endParaRPr lang="en-US"/>
          </a:p>
        </p:txBody>
      </p:sp>
      <p:sp>
        <p:nvSpPr>
          <p:cNvPr id="5" name="Footer Placeholder 4">
            <a:extLst>
              <a:ext uri="{FF2B5EF4-FFF2-40B4-BE49-F238E27FC236}">
                <a16:creationId xmlns:a16="http://schemas.microsoft.com/office/drawing/2014/main" id="{0B91F9C5-CB3C-4A87-9F7B-8A3ED91D7E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DABBDC-F13D-2D75-452E-08F3765D0BC3}"/>
              </a:ext>
            </a:extLst>
          </p:cNvPr>
          <p:cNvSpPr>
            <a:spLocks noGrp="1"/>
          </p:cNvSpPr>
          <p:nvPr>
            <p:ph type="sldNum" sz="quarter" idx="12"/>
          </p:nvPr>
        </p:nvSpPr>
        <p:spPr/>
        <p:txBody>
          <a:bodyPr/>
          <a:lstStyle/>
          <a:p>
            <a:fld id="{CB54EF40-242E-45DE-917B-781F2AAE0816}" type="slidenum">
              <a:rPr lang="en-US" smtClean="0"/>
              <a:t>‹#›</a:t>
            </a:fld>
            <a:endParaRPr lang="en-US"/>
          </a:p>
        </p:txBody>
      </p:sp>
    </p:spTree>
    <p:extLst>
      <p:ext uri="{BB962C8B-B14F-4D97-AF65-F5344CB8AC3E}">
        <p14:creationId xmlns:p14="http://schemas.microsoft.com/office/powerpoint/2010/main" val="2391937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949204-991A-6CE4-9945-F26F31FDBE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165193-C26D-7C4C-7475-158ABB188F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A66665-A74D-EB64-DC2F-640A0FEF6A34}"/>
              </a:ext>
            </a:extLst>
          </p:cNvPr>
          <p:cNvSpPr>
            <a:spLocks noGrp="1"/>
          </p:cNvSpPr>
          <p:nvPr>
            <p:ph type="dt" sz="half" idx="10"/>
          </p:nvPr>
        </p:nvSpPr>
        <p:spPr/>
        <p:txBody>
          <a:bodyPr/>
          <a:lstStyle/>
          <a:p>
            <a:fld id="{4CA06DB4-A269-4D91-8D31-B46697CEE03A}" type="datetimeFigureOut">
              <a:rPr lang="en-US" smtClean="0"/>
              <a:t>10/4/2023</a:t>
            </a:fld>
            <a:endParaRPr lang="en-US"/>
          </a:p>
        </p:txBody>
      </p:sp>
      <p:sp>
        <p:nvSpPr>
          <p:cNvPr id="5" name="Footer Placeholder 4">
            <a:extLst>
              <a:ext uri="{FF2B5EF4-FFF2-40B4-BE49-F238E27FC236}">
                <a16:creationId xmlns:a16="http://schemas.microsoft.com/office/drawing/2014/main" id="{8BEB6D1B-5424-18F6-C92C-20F3355973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2353DC-761E-1139-B42D-DDAB912D32D1}"/>
              </a:ext>
            </a:extLst>
          </p:cNvPr>
          <p:cNvSpPr>
            <a:spLocks noGrp="1"/>
          </p:cNvSpPr>
          <p:nvPr>
            <p:ph type="sldNum" sz="quarter" idx="12"/>
          </p:nvPr>
        </p:nvSpPr>
        <p:spPr/>
        <p:txBody>
          <a:bodyPr/>
          <a:lstStyle/>
          <a:p>
            <a:fld id="{CB54EF40-242E-45DE-917B-781F2AAE0816}" type="slidenum">
              <a:rPr lang="en-US" smtClean="0"/>
              <a:t>‹#›</a:t>
            </a:fld>
            <a:endParaRPr lang="en-US"/>
          </a:p>
        </p:txBody>
      </p:sp>
    </p:spTree>
    <p:extLst>
      <p:ext uri="{BB962C8B-B14F-4D97-AF65-F5344CB8AC3E}">
        <p14:creationId xmlns:p14="http://schemas.microsoft.com/office/powerpoint/2010/main" val="2416620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7A44F-A464-BBDB-DE62-B3AF7C21BF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6A44BF-FBFD-8C38-A047-76FC70EB40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42D8CA-ADE1-2BAB-CD81-DE1B28A49461}"/>
              </a:ext>
            </a:extLst>
          </p:cNvPr>
          <p:cNvSpPr>
            <a:spLocks noGrp="1"/>
          </p:cNvSpPr>
          <p:nvPr>
            <p:ph type="dt" sz="half" idx="10"/>
          </p:nvPr>
        </p:nvSpPr>
        <p:spPr/>
        <p:txBody>
          <a:bodyPr/>
          <a:lstStyle/>
          <a:p>
            <a:fld id="{4CA06DB4-A269-4D91-8D31-B46697CEE03A}" type="datetimeFigureOut">
              <a:rPr lang="en-US" smtClean="0"/>
              <a:t>10/4/2023</a:t>
            </a:fld>
            <a:endParaRPr lang="en-US"/>
          </a:p>
        </p:txBody>
      </p:sp>
      <p:sp>
        <p:nvSpPr>
          <p:cNvPr id="5" name="Footer Placeholder 4">
            <a:extLst>
              <a:ext uri="{FF2B5EF4-FFF2-40B4-BE49-F238E27FC236}">
                <a16:creationId xmlns:a16="http://schemas.microsoft.com/office/drawing/2014/main" id="{4E4CA5B8-48AC-DA5A-5606-730F85803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826BD9-DB03-5871-6AD4-81E1F4B10F09}"/>
              </a:ext>
            </a:extLst>
          </p:cNvPr>
          <p:cNvSpPr>
            <a:spLocks noGrp="1"/>
          </p:cNvSpPr>
          <p:nvPr>
            <p:ph type="sldNum" sz="quarter" idx="12"/>
          </p:nvPr>
        </p:nvSpPr>
        <p:spPr/>
        <p:txBody>
          <a:bodyPr/>
          <a:lstStyle/>
          <a:p>
            <a:fld id="{CB54EF40-242E-45DE-917B-781F2AAE0816}" type="slidenum">
              <a:rPr lang="en-US" smtClean="0"/>
              <a:t>‹#›</a:t>
            </a:fld>
            <a:endParaRPr lang="en-US"/>
          </a:p>
        </p:txBody>
      </p:sp>
    </p:spTree>
    <p:extLst>
      <p:ext uri="{BB962C8B-B14F-4D97-AF65-F5344CB8AC3E}">
        <p14:creationId xmlns:p14="http://schemas.microsoft.com/office/powerpoint/2010/main" val="3370945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A9C58-54B9-A590-BCBB-BBD29A96CD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F013DA-C329-15A9-BA19-F7965C9D85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892843-409B-2E85-8669-AAF412C52FC5}"/>
              </a:ext>
            </a:extLst>
          </p:cNvPr>
          <p:cNvSpPr>
            <a:spLocks noGrp="1"/>
          </p:cNvSpPr>
          <p:nvPr>
            <p:ph type="dt" sz="half" idx="10"/>
          </p:nvPr>
        </p:nvSpPr>
        <p:spPr/>
        <p:txBody>
          <a:bodyPr/>
          <a:lstStyle/>
          <a:p>
            <a:fld id="{4CA06DB4-A269-4D91-8D31-B46697CEE03A}" type="datetimeFigureOut">
              <a:rPr lang="en-US" smtClean="0"/>
              <a:t>10/4/2023</a:t>
            </a:fld>
            <a:endParaRPr lang="en-US"/>
          </a:p>
        </p:txBody>
      </p:sp>
      <p:sp>
        <p:nvSpPr>
          <p:cNvPr id="5" name="Footer Placeholder 4">
            <a:extLst>
              <a:ext uri="{FF2B5EF4-FFF2-40B4-BE49-F238E27FC236}">
                <a16:creationId xmlns:a16="http://schemas.microsoft.com/office/drawing/2014/main" id="{D3C614E2-B4DF-DF49-599D-0D918901EA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63A726-5AC7-B002-A9C1-B56A0269BEA6}"/>
              </a:ext>
            </a:extLst>
          </p:cNvPr>
          <p:cNvSpPr>
            <a:spLocks noGrp="1"/>
          </p:cNvSpPr>
          <p:nvPr>
            <p:ph type="sldNum" sz="quarter" idx="12"/>
          </p:nvPr>
        </p:nvSpPr>
        <p:spPr/>
        <p:txBody>
          <a:bodyPr/>
          <a:lstStyle/>
          <a:p>
            <a:fld id="{CB54EF40-242E-45DE-917B-781F2AAE0816}" type="slidenum">
              <a:rPr lang="en-US" smtClean="0"/>
              <a:t>‹#›</a:t>
            </a:fld>
            <a:endParaRPr lang="en-US"/>
          </a:p>
        </p:txBody>
      </p:sp>
    </p:spTree>
    <p:extLst>
      <p:ext uri="{BB962C8B-B14F-4D97-AF65-F5344CB8AC3E}">
        <p14:creationId xmlns:p14="http://schemas.microsoft.com/office/powerpoint/2010/main" val="374399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355BF-8E4F-CBBB-44C9-C6EF390D9B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BB15C9-DF5D-0D43-9CA3-40909DB409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88D5FB-2CBB-9640-021F-ACE71FDA27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ABFCD8-2A81-E609-5BB8-9C1B0C4445EF}"/>
              </a:ext>
            </a:extLst>
          </p:cNvPr>
          <p:cNvSpPr>
            <a:spLocks noGrp="1"/>
          </p:cNvSpPr>
          <p:nvPr>
            <p:ph type="dt" sz="half" idx="10"/>
          </p:nvPr>
        </p:nvSpPr>
        <p:spPr/>
        <p:txBody>
          <a:bodyPr/>
          <a:lstStyle/>
          <a:p>
            <a:fld id="{4CA06DB4-A269-4D91-8D31-B46697CEE03A}" type="datetimeFigureOut">
              <a:rPr lang="en-US" smtClean="0"/>
              <a:t>10/4/2023</a:t>
            </a:fld>
            <a:endParaRPr lang="en-US"/>
          </a:p>
        </p:txBody>
      </p:sp>
      <p:sp>
        <p:nvSpPr>
          <p:cNvPr id="6" name="Footer Placeholder 5">
            <a:extLst>
              <a:ext uri="{FF2B5EF4-FFF2-40B4-BE49-F238E27FC236}">
                <a16:creationId xmlns:a16="http://schemas.microsoft.com/office/drawing/2014/main" id="{79379F25-1140-F746-81AB-75E7A2AABC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BC89B9-F3F9-60D3-F759-D1AA11796EF2}"/>
              </a:ext>
            </a:extLst>
          </p:cNvPr>
          <p:cNvSpPr>
            <a:spLocks noGrp="1"/>
          </p:cNvSpPr>
          <p:nvPr>
            <p:ph type="sldNum" sz="quarter" idx="12"/>
          </p:nvPr>
        </p:nvSpPr>
        <p:spPr/>
        <p:txBody>
          <a:bodyPr/>
          <a:lstStyle/>
          <a:p>
            <a:fld id="{CB54EF40-242E-45DE-917B-781F2AAE0816}" type="slidenum">
              <a:rPr lang="en-US" smtClean="0"/>
              <a:t>‹#›</a:t>
            </a:fld>
            <a:endParaRPr lang="en-US"/>
          </a:p>
        </p:txBody>
      </p:sp>
    </p:spTree>
    <p:extLst>
      <p:ext uri="{BB962C8B-B14F-4D97-AF65-F5344CB8AC3E}">
        <p14:creationId xmlns:p14="http://schemas.microsoft.com/office/powerpoint/2010/main" val="4115985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4CDAA-0172-2814-EB45-C4534683CD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2162CE-BD28-D4B8-84F8-88023AE5FE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9B0D36-944E-8BF2-F94A-387BE26076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93F573-4E25-0755-B097-2848365B28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D88D0C-369A-218B-81C1-6EE88464E8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4C0DBF-0347-746B-CCB4-2C5BC6D5969E}"/>
              </a:ext>
            </a:extLst>
          </p:cNvPr>
          <p:cNvSpPr>
            <a:spLocks noGrp="1"/>
          </p:cNvSpPr>
          <p:nvPr>
            <p:ph type="dt" sz="half" idx="10"/>
          </p:nvPr>
        </p:nvSpPr>
        <p:spPr/>
        <p:txBody>
          <a:bodyPr/>
          <a:lstStyle/>
          <a:p>
            <a:fld id="{4CA06DB4-A269-4D91-8D31-B46697CEE03A}" type="datetimeFigureOut">
              <a:rPr lang="en-US" smtClean="0"/>
              <a:t>10/4/2023</a:t>
            </a:fld>
            <a:endParaRPr lang="en-US"/>
          </a:p>
        </p:txBody>
      </p:sp>
      <p:sp>
        <p:nvSpPr>
          <p:cNvPr id="8" name="Footer Placeholder 7">
            <a:extLst>
              <a:ext uri="{FF2B5EF4-FFF2-40B4-BE49-F238E27FC236}">
                <a16:creationId xmlns:a16="http://schemas.microsoft.com/office/drawing/2014/main" id="{21730CF3-6E0F-9EEB-097F-4FADFC9AA7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240993-462B-9E09-5FF2-F187457A61D9}"/>
              </a:ext>
            </a:extLst>
          </p:cNvPr>
          <p:cNvSpPr>
            <a:spLocks noGrp="1"/>
          </p:cNvSpPr>
          <p:nvPr>
            <p:ph type="sldNum" sz="quarter" idx="12"/>
          </p:nvPr>
        </p:nvSpPr>
        <p:spPr/>
        <p:txBody>
          <a:bodyPr/>
          <a:lstStyle/>
          <a:p>
            <a:fld id="{CB54EF40-242E-45DE-917B-781F2AAE0816}" type="slidenum">
              <a:rPr lang="en-US" smtClean="0"/>
              <a:t>‹#›</a:t>
            </a:fld>
            <a:endParaRPr lang="en-US"/>
          </a:p>
        </p:txBody>
      </p:sp>
    </p:spTree>
    <p:extLst>
      <p:ext uri="{BB962C8B-B14F-4D97-AF65-F5344CB8AC3E}">
        <p14:creationId xmlns:p14="http://schemas.microsoft.com/office/powerpoint/2010/main" val="2490178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2EA82-B62F-113D-12D9-C5E1BF4C74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63F43E-9029-C0C5-D11D-DE9429A17C8E}"/>
              </a:ext>
            </a:extLst>
          </p:cNvPr>
          <p:cNvSpPr>
            <a:spLocks noGrp="1"/>
          </p:cNvSpPr>
          <p:nvPr>
            <p:ph type="dt" sz="half" idx="10"/>
          </p:nvPr>
        </p:nvSpPr>
        <p:spPr/>
        <p:txBody>
          <a:bodyPr/>
          <a:lstStyle/>
          <a:p>
            <a:fld id="{4CA06DB4-A269-4D91-8D31-B46697CEE03A}" type="datetimeFigureOut">
              <a:rPr lang="en-US" smtClean="0"/>
              <a:t>10/4/2023</a:t>
            </a:fld>
            <a:endParaRPr lang="en-US"/>
          </a:p>
        </p:txBody>
      </p:sp>
      <p:sp>
        <p:nvSpPr>
          <p:cNvPr id="4" name="Footer Placeholder 3">
            <a:extLst>
              <a:ext uri="{FF2B5EF4-FFF2-40B4-BE49-F238E27FC236}">
                <a16:creationId xmlns:a16="http://schemas.microsoft.com/office/drawing/2014/main" id="{C27F54F8-B4F0-69C6-8A23-462F91A535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38FB36-4F72-20C0-8C4B-08A64A32A0FB}"/>
              </a:ext>
            </a:extLst>
          </p:cNvPr>
          <p:cNvSpPr>
            <a:spLocks noGrp="1"/>
          </p:cNvSpPr>
          <p:nvPr>
            <p:ph type="sldNum" sz="quarter" idx="12"/>
          </p:nvPr>
        </p:nvSpPr>
        <p:spPr/>
        <p:txBody>
          <a:bodyPr/>
          <a:lstStyle/>
          <a:p>
            <a:fld id="{CB54EF40-242E-45DE-917B-781F2AAE0816}" type="slidenum">
              <a:rPr lang="en-US" smtClean="0"/>
              <a:t>‹#›</a:t>
            </a:fld>
            <a:endParaRPr lang="en-US"/>
          </a:p>
        </p:txBody>
      </p:sp>
    </p:spTree>
    <p:extLst>
      <p:ext uri="{BB962C8B-B14F-4D97-AF65-F5344CB8AC3E}">
        <p14:creationId xmlns:p14="http://schemas.microsoft.com/office/powerpoint/2010/main" val="2959123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BC6B81-59EE-2544-96A3-F6EF714D89B7}"/>
              </a:ext>
            </a:extLst>
          </p:cNvPr>
          <p:cNvSpPr>
            <a:spLocks noGrp="1"/>
          </p:cNvSpPr>
          <p:nvPr>
            <p:ph type="dt" sz="half" idx="10"/>
          </p:nvPr>
        </p:nvSpPr>
        <p:spPr/>
        <p:txBody>
          <a:bodyPr/>
          <a:lstStyle/>
          <a:p>
            <a:fld id="{4CA06DB4-A269-4D91-8D31-B46697CEE03A}" type="datetimeFigureOut">
              <a:rPr lang="en-US" smtClean="0"/>
              <a:t>10/4/2023</a:t>
            </a:fld>
            <a:endParaRPr lang="en-US"/>
          </a:p>
        </p:txBody>
      </p:sp>
      <p:sp>
        <p:nvSpPr>
          <p:cNvPr id="3" name="Footer Placeholder 2">
            <a:extLst>
              <a:ext uri="{FF2B5EF4-FFF2-40B4-BE49-F238E27FC236}">
                <a16:creationId xmlns:a16="http://schemas.microsoft.com/office/drawing/2014/main" id="{3000C029-35BF-A88C-023D-266767DC61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F2A178-2F3A-2C86-C0E1-B44C4A6E0E92}"/>
              </a:ext>
            </a:extLst>
          </p:cNvPr>
          <p:cNvSpPr>
            <a:spLocks noGrp="1"/>
          </p:cNvSpPr>
          <p:nvPr>
            <p:ph type="sldNum" sz="quarter" idx="12"/>
          </p:nvPr>
        </p:nvSpPr>
        <p:spPr/>
        <p:txBody>
          <a:bodyPr/>
          <a:lstStyle/>
          <a:p>
            <a:fld id="{CB54EF40-242E-45DE-917B-781F2AAE0816}" type="slidenum">
              <a:rPr lang="en-US" smtClean="0"/>
              <a:t>‹#›</a:t>
            </a:fld>
            <a:endParaRPr lang="en-US"/>
          </a:p>
        </p:txBody>
      </p:sp>
    </p:spTree>
    <p:extLst>
      <p:ext uri="{BB962C8B-B14F-4D97-AF65-F5344CB8AC3E}">
        <p14:creationId xmlns:p14="http://schemas.microsoft.com/office/powerpoint/2010/main" val="2737604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56F19-1A36-DEFD-0418-2BAB99A289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490DD8-CD5F-1FAA-A928-65E1F333CF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97BE53-B337-1831-AE85-E05309711B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838D23-406F-481A-0B16-F6669D3D6F9C}"/>
              </a:ext>
            </a:extLst>
          </p:cNvPr>
          <p:cNvSpPr>
            <a:spLocks noGrp="1"/>
          </p:cNvSpPr>
          <p:nvPr>
            <p:ph type="dt" sz="half" idx="10"/>
          </p:nvPr>
        </p:nvSpPr>
        <p:spPr/>
        <p:txBody>
          <a:bodyPr/>
          <a:lstStyle/>
          <a:p>
            <a:fld id="{4CA06DB4-A269-4D91-8D31-B46697CEE03A}" type="datetimeFigureOut">
              <a:rPr lang="en-US" smtClean="0"/>
              <a:t>10/4/2023</a:t>
            </a:fld>
            <a:endParaRPr lang="en-US"/>
          </a:p>
        </p:txBody>
      </p:sp>
      <p:sp>
        <p:nvSpPr>
          <p:cNvPr id="6" name="Footer Placeholder 5">
            <a:extLst>
              <a:ext uri="{FF2B5EF4-FFF2-40B4-BE49-F238E27FC236}">
                <a16:creationId xmlns:a16="http://schemas.microsoft.com/office/drawing/2014/main" id="{E8E635D0-F8FB-1950-D2F7-A63A9B0308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B77324-7C31-12AE-3F9E-4C3417949149}"/>
              </a:ext>
            </a:extLst>
          </p:cNvPr>
          <p:cNvSpPr>
            <a:spLocks noGrp="1"/>
          </p:cNvSpPr>
          <p:nvPr>
            <p:ph type="sldNum" sz="quarter" idx="12"/>
          </p:nvPr>
        </p:nvSpPr>
        <p:spPr/>
        <p:txBody>
          <a:bodyPr/>
          <a:lstStyle/>
          <a:p>
            <a:fld id="{CB54EF40-242E-45DE-917B-781F2AAE0816}" type="slidenum">
              <a:rPr lang="en-US" smtClean="0"/>
              <a:t>‹#›</a:t>
            </a:fld>
            <a:endParaRPr lang="en-US"/>
          </a:p>
        </p:txBody>
      </p:sp>
    </p:spTree>
    <p:extLst>
      <p:ext uri="{BB962C8B-B14F-4D97-AF65-F5344CB8AC3E}">
        <p14:creationId xmlns:p14="http://schemas.microsoft.com/office/powerpoint/2010/main" val="317000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BED97-E832-AB04-6BFA-6CE5918EE5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D2E019-09C4-D3EA-2858-126E1CE0A1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9EEA77-C9A8-3034-B475-9AF39794C7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96D484-BA32-5A48-B70F-F134D9C7950D}"/>
              </a:ext>
            </a:extLst>
          </p:cNvPr>
          <p:cNvSpPr>
            <a:spLocks noGrp="1"/>
          </p:cNvSpPr>
          <p:nvPr>
            <p:ph type="dt" sz="half" idx="10"/>
          </p:nvPr>
        </p:nvSpPr>
        <p:spPr/>
        <p:txBody>
          <a:bodyPr/>
          <a:lstStyle/>
          <a:p>
            <a:fld id="{4CA06DB4-A269-4D91-8D31-B46697CEE03A}" type="datetimeFigureOut">
              <a:rPr lang="en-US" smtClean="0"/>
              <a:t>10/4/2023</a:t>
            </a:fld>
            <a:endParaRPr lang="en-US"/>
          </a:p>
        </p:txBody>
      </p:sp>
      <p:sp>
        <p:nvSpPr>
          <p:cNvPr id="6" name="Footer Placeholder 5">
            <a:extLst>
              <a:ext uri="{FF2B5EF4-FFF2-40B4-BE49-F238E27FC236}">
                <a16:creationId xmlns:a16="http://schemas.microsoft.com/office/drawing/2014/main" id="{B16DCE78-B726-ECAF-F533-643BBB55CE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F0343C-5878-F83A-A585-C16CD7CB42D9}"/>
              </a:ext>
            </a:extLst>
          </p:cNvPr>
          <p:cNvSpPr>
            <a:spLocks noGrp="1"/>
          </p:cNvSpPr>
          <p:nvPr>
            <p:ph type="sldNum" sz="quarter" idx="12"/>
          </p:nvPr>
        </p:nvSpPr>
        <p:spPr/>
        <p:txBody>
          <a:bodyPr/>
          <a:lstStyle/>
          <a:p>
            <a:fld id="{CB54EF40-242E-45DE-917B-781F2AAE0816}" type="slidenum">
              <a:rPr lang="en-US" smtClean="0"/>
              <a:t>‹#›</a:t>
            </a:fld>
            <a:endParaRPr lang="en-US"/>
          </a:p>
        </p:txBody>
      </p:sp>
    </p:spTree>
    <p:extLst>
      <p:ext uri="{BB962C8B-B14F-4D97-AF65-F5344CB8AC3E}">
        <p14:creationId xmlns:p14="http://schemas.microsoft.com/office/powerpoint/2010/main" val="3650017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E56B45-06FD-78A4-48FC-3E87A35012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68A04E-F0B1-1697-C309-64A6C2B86C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C1DD56-B124-F63B-9E50-8C3C5F0BCD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A06DB4-A269-4D91-8D31-B46697CEE03A}" type="datetimeFigureOut">
              <a:rPr lang="en-US" smtClean="0"/>
              <a:t>10/4/2023</a:t>
            </a:fld>
            <a:endParaRPr lang="en-US"/>
          </a:p>
        </p:txBody>
      </p:sp>
      <p:sp>
        <p:nvSpPr>
          <p:cNvPr id="5" name="Footer Placeholder 4">
            <a:extLst>
              <a:ext uri="{FF2B5EF4-FFF2-40B4-BE49-F238E27FC236}">
                <a16:creationId xmlns:a16="http://schemas.microsoft.com/office/drawing/2014/main" id="{7D315669-252F-7924-C5A5-E36A7BD891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21F2FB-7525-D019-A6DD-8C934D67C2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4EF40-242E-45DE-917B-781F2AAE0816}" type="slidenum">
              <a:rPr lang="en-US" smtClean="0"/>
              <a:t>‹#›</a:t>
            </a:fld>
            <a:endParaRPr lang="en-US"/>
          </a:p>
        </p:txBody>
      </p:sp>
    </p:spTree>
    <p:extLst>
      <p:ext uri="{BB962C8B-B14F-4D97-AF65-F5344CB8AC3E}">
        <p14:creationId xmlns:p14="http://schemas.microsoft.com/office/powerpoint/2010/main" val="1674525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F3AAC-79AC-C9AA-9B32-624EC9A54888}"/>
              </a:ext>
            </a:extLst>
          </p:cNvPr>
          <p:cNvSpPr>
            <a:spLocks noGrp="1"/>
          </p:cNvSpPr>
          <p:nvPr>
            <p:ph type="ctrTitle"/>
          </p:nvPr>
        </p:nvSpPr>
        <p:spPr/>
        <p:txBody>
          <a:bodyPr/>
          <a:lstStyle/>
          <a:p>
            <a:r>
              <a:rPr lang="en-US" dirty="0"/>
              <a:t>Backup &amp; Recovery</a:t>
            </a:r>
            <a:br>
              <a:rPr lang="en-US" dirty="0"/>
            </a:br>
            <a:r>
              <a:rPr lang="en-US" dirty="0"/>
              <a:t>WINDOWS</a:t>
            </a:r>
          </a:p>
        </p:txBody>
      </p:sp>
      <p:sp>
        <p:nvSpPr>
          <p:cNvPr id="3" name="Subtitle 2">
            <a:extLst>
              <a:ext uri="{FF2B5EF4-FFF2-40B4-BE49-F238E27FC236}">
                <a16:creationId xmlns:a16="http://schemas.microsoft.com/office/drawing/2014/main" id="{27C77448-2FB4-975B-E8F5-18CDCE4AA5B0}"/>
              </a:ext>
            </a:extLst>
          </p:cNvPr>
          <p:cNvSpPr>
            <a:spLocks noGrp="1"/>
          </p:cNvSpPr>
          <p:nvPr>
            <p:ph type="subTitle" idx="1"/>
          </p:nvPr>
        </p:nvSpPr>
        <p:spPr>
          <a:xfrm>
            <a:off x="1524000" y="3602038"/>
            <a:ext cx="9144000" cy="2650844"/>
          </a:xfrm>
        </p:spPr>
        <p:txBody>
          <a:bodyPr>
            <a:normAutofit lnSpcReduction="10000"/>
          </a:bodyPr>
          <a:lstStyle/>
          <a:p>
            <a:r>
              <a:rPr lang="en-US" dirty="0"/>
              <a:t>Applicable for purchasing a new computer</a:t>
            </a:r>
          </a:p>
          <a:p>
            <a:endParaRPr lang="en-US" dirty="0"/>
          </a:p>
          <a:p>
            <a:r>
              <a:rPr lang="en-US" dirty="0"/>
              <a:t>October 5, 2023</a:t>
            </a:r>
          </a:p>
          <a:p>
            <a:endParaRPr lang="en-US" dirty="0"/>
          </a:p>
          <a:p>
            <a:pPr algn="l"/>
            <a:r>
              <a:rPr lang="en-US" dirty="0"/>
              <a:t>Questions any time.</a:t>
            </a:r>
          </a:p>
          <a:p>
            <a:pPr algn="l"/>
            <a:r>
              <a:rPr lang="en-US" dirty="0"/>
              <a:t>Mixing in </a:t>
            </a:r>
            <a:r>
              <a:rPr lang="en-US"/>
              <a:t>some factoids.</a:t>
            </a:r>
            <a:endParaRPr lang="en-US" dirty="0"/>
          </a:p>
        </p:txBody>
      </p:sp>
    </p:spTree>
    <p:extLst>
      <p:ext uri="{BB962C8B-B14F-4D97-AF65-F5344CB8AC3E}">
        <p14:creationId xmlns:p14="http://schemas.microsoft.com/office/powerpoint/2010/main" val="2206129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A30F-BE96-FE43-403B-C192EE4E076C}"/>
              </a:ext>
            </a:extLst>
          </p:cNvPr>
          <p:cNvSpPr>
            <a:spLocks noGrp="1"/>
          </p:cNvSpPr>
          <p:nvPr>
            <p:ph type="title"/>
          </p:nvPr>
        </p:nvSpPr>
        <p:spPr/>
        <p:txBody>
          <a:bodyPr/>
          <a:lstStyle/>
          <a:p>
            <a:r>
              <a:rPr lang="en-US" dirty="0"/>
              <a:t>BACKUP</a:t>
            </a:r>
          </a:p>
        </p:txBody>
      </p:sp>
      <p:sp>
        <p:nvSpPr>
          <p:cNvPr id="3" name="Content Placeholder 2">
            <a:extLst>
              <a:ext uri="{FF2B5EF4-FFF2-40B4-BE49-F238E27FC236}">
                <a16:creationId xmlns:a16="http://schemas.microsoft.com/office/drawing/2014/main" id="{E5642DF5-5D08-CAA2-7588-D84A96C6862E}"/>
              </a:ext>
            </a:extLst>
          </p:cNvPr>
          <p:cNvSpPr>
            <a:spLocks noGrp="1"/>
          </p:cNvSpPr>
          <p:nvPr>
            <p:ph idx="1"/>
          </p:nvPr>
        </p:nvSpPr>
        <p:spPr/>
        <p:txBody>
          <a:bodyPr/>
          <a:lstStyle/>
          <a:p>
            <a:pPr marL="0" marR="0">
              <a:lnSpc>
                <a:spcPct val="115000"/>
              </a:lnSpc>
              <a:spcBef>
                <a:spcPts val="0"/>
              </a:spcBef>
              <a:spcAft>
                <a:spcPts val="1000"/>
              </a:spcAft>
            </a:pPr>
            <a:r>
              <a:rPr lang="en-US" sz="18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YOUR DATA, NOT SYSTEM DATA.  This is to back up and recover your data files only.  It does not include your system or programs.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BACKUP TO AN EXTERNAL HARD DRIVE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 Plug in and open the EXTERNAL hard drive (go to computer on Start and click on the drive)</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Create a new folder – call it something to identify when the backup occurred.</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on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 drive</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on Users</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on your name (Example-Bob)</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Highlight all the items under your name (use shift key)</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Drag the entire file structure to the new folder created on the external hard drive</a:t>
            </a:r>
          </a:p>
          <a:p>
            <a:pPr marL="342900" marR="0" lvl="0" indent="-342900">
              <a:lnSpc>
                <a:spcPct val="115000"/>
              </a:lnSpc>
              <a:spcBef>
                <a:spcPts val="0"/>
              </a:spcBef>
              <a:spcAft>
                <a:spcPts val="10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items will be copied, and you will have the backup.</a:t>
            </a:r>
          </a:p>
          <a:p>
            <a:endParaRPr lang="en-US" dirty="0"/>
          </a:p>
        </p:txBody>
      </p:sp>
    </p:spTree>
    <p:extLst>
      <p:ext uri="{BB962C8B-B14F-4D97-AF65-F5344CB8AC3E}">
        <p14:creationId xmlns:p14="http://schemas.microsoft.com/office/powerpoint/2010/main" val="2075673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E6D7-35DF-B943-5CD8-FCE9A43A7538}"/>
              </a:ext>
            </a:extLst>
          </p:cNvPr>
          <p:cNvSpPr>
            <a:spLocks noGrp="1"/>
          </p:cNvSpPr>
          <p:nvPr>
            <p:ph type="title"/>
          </p:nvPr>
        </p:nvSpPr>
        <p:spPr/>
        <p:txBody>
          <a:bodyPr/>
          <a:lstStyle/>
          <a:p>
            <a:r>
              <a:rPr lang="en-US" dirty="0"/>
              <a:t>RECOVERY - </a:t>
            </a:r>
            <a:r>
              <a:rPr lang="en-US" dirty="0">
                <a:solidFill>
                  <a:srgbClr val="FF0000"/>
                </a:solidFill>
              </a:rPr>
              <a:t>Careful</a:t>
            </a:r>
          </a:p>
        </p:txBody>
      </p:sp>
      <p:sp>
        <p:nvSpPr>
          <p:cNvPr id="3" name="Content Placeholder 2">
            <a:extLst>
              <a:ext uri="{FF2B5EF4-FFF2-40B4-BE49-F238E27FC236}">
                <a16:creationId xmlns:a16="http://schemas.microsoft.com/office/drawing/2014/main" id="{03BE2FAA-ED8B-1474-91D8-90A57B507D6B}"/>
              </a:ext>
            </a:extLst>
          </p:cNvPr>
          <p:cNvSpPr>
            <a:spLocks noGrp="1"/>
          </p:cNvSpPr>
          <p:nvPr>
            <p:ph idx="1"/>
          </p:nvPr>
        </p:nvSpPr>
        <p:spPr/>
        <p:txBody>
          <a:bodyPr/>
          <a:lstStyle/>
          <a:p>
            <a:pPr marL="0" marR="0">
              <a:lnSpc>
                <a:spcPct val="115000"/>
              </a:lnSpc>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RECOVERY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Delete data on your regular C hard drive under your name (example-Bob).  Be careful.  You will be deleting all of your personal data.  Leave an empty folder with your name (example-Bob).  If you want to, create an empty folder (call it Hold-C) on your C drive and copy your current data to that folder.  This way, if something happens to the restore process, you still have your corrupt data,</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Plug in and open the External hard drive.</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Open the folder of your name.</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Highlight your data.</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Drag it to the empty folder on C.</a:t>
            </a:r>
          </a:p>
          <a:p>
            <a:pPr marL="342900" marR="0" lvl="0" indent="-342900">
              <a:lnSpc>
                <a:spcPct val="115000"/>
              </a:lnSpc>
              <a:spcBef>
                <a:spcPts val="0"/>
              </a:spcBef>
              <a:spcAft>
                <a:spcPts val="10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Your data is restored from the backup file. </a:t>
            </a:r>
          </a:p>
          <a:p>
            <a:endParaRPr lang="en-US" dirty="0"/>
          </a:p>
        </p:txBody>
      </p:sp>
    </p:spTree>
    <p:extLst>
      <p:ext uri="{BB962C8B-B14F-4D97-AF65-F5344CB8AC3E}">
        <p14:creationId xmlns:p14="http://schemas.microsoft.com/office/powerpoint/2010/main" val="3805568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04EBC-4739-3B53-4EDA-EAB99519503B}"/>
              </a:ext>
            </a:extLst>
          </p:cNvPr>
          <p:cNvSpPr>
            <a:spLocks noGrp="1"/>
          </p:cNvSpPr>
          <p:nvPr>
            <p:ph type="title"/>
          </p:nvPr>
        </p:nvSpPr>
        <p:spPr/>
        <p:txBody>
          <a:bodyPr/>
          <a:lstStyle/>
          <a:p>
            <a:r>
              <a:rPr lang="en-US" dirty="0"/>
              <a:t>Size and so forth</a:t>
            </a:r>
          </a:p>
        </p:txBody>
      </p:sp>
      <p:sp>
        <p:nvSpPr>
          <p:cNvPr id="3" name="Content Placeholder 2">
            <a:extLst>
              <a:ext uri="{FF2B5EF4-FFF2-40B4-BE49-F238E27FC236}">
                <a16:creationId xmlns:a16="http://schemas.microsoft.com/office/drawing/2014/main" id="{09E2C976-6623-147F-D70C-688F0816D601}"/>
              </a:ext>
            </a:extLst>
          </p:cNvPr>
          <p:cNvSpPr>
            <a:spLocks noGrp="1"/>
          </p:cNvSpPr>
          <p:nvPr>
            <p:ph idx="1"/>
          </p:nvPr>
        </p:nvSpPr>
        <p:spPr>
          <a:xfrm>
            <a:off x="838200" y="1798731"/>
            <a:ext cx="10515600" cy="4351338"/>
          </a:xfrm>
        </p:spPr>
        <p:txBody>
          <a:bodyPr/>
          <a:lstStyle/>
          <a:p>
            <a:pPr marL="0" marR="0">
              <a:lnSpc>
                <a:spcPct val="115000"/>
              </a:lnSpc>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BYTE – One character (a letter, a number, etc.)</a:t>
            </a:r>
          </a:p>
          <a:p>
            <a:pPr marL="0" marR="0">
              <a:lnSpc>
                <a:spcPct val="115000"/>
              </a:lnSpc>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1,000 bytes = one Kilobyte</a:t>
            </a:r>
          </a:p>
          <a:p>
            <a:pPr marL="0" marR="0">
              <a:lnSpc>
                <a:spcPct val="115000"/>
              </a:lnSpc>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1,000,000 = one Megabyte</a:t>
            </a:r>
          </a:p>
          <a:p>
            <a:pPr marL="0" marR="0">
              <a:lnSpc>
                <a:spcPct val="115000"/>
              </a:lnSpc>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1,000,000,000 = one gigabyte</a:t>
            </a:r>
          </a:p>
          <a:p>
            <a:pPr marL="0" marR="0">
              <a:lnSpc>
                <a:spcPct val="115000"/>
              </a:lnSpc>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1,000,000,000,000 = one terabyte </a:t>
            </a:r>
          </a:p>
          <a:p>
            <a:r>
              <a:rPr lang="en-US" dirty="0"/>
              <a:t>All characters (bytes) in a computer are made up of on/off bits.</a:t>
            </a:r>
          </a:p>
          <a:p>
            <a:r>
              <a:rPr lang="en-US" dirty="0"/>
              <a:t>Every byte contains eight bits.  The combination of these bits make up every letter, number, and symbol. </a:t>
            </a:r>
          </a:p>
        </p:txBody>
      </p:sp>
    </p:spTree>
    <p:extLst>
      <p:ext uri="{BB962C8B-B14F-4D97-AF65-F5344CB8AC3E}">
        <p14:creationId xmlns:p14="http://schemas.microsoft.com/office/powerpoint/2010/main" val="2945098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C7EE7-43AC-17BC-E791-0928FD51AD74}"/>
              </a:ext>
            </a:extLst>
          </p:cNvPr>
          <p:cNvSpPr>
            <a:spLocks noGrp="1"/>
          </p:cNvSpPr>
          <p:nvPr>
            <p:ph type="title"/>
          </p:nvPr>
        </p:nvSpPr>
        <p:spPr/>
        <p:txBody>
          <a:bodyPr/>
          <a:lstStyle/>
          <a:p>
            <a:r>
              <a:rPr lang="en-US" dirty="0"/>
              <a:t>AARP Magazine - top</a:t>
            </a:r>
          </a:p>
        </p:txBody>
      </p:sp>
      <p:pic>
        <p:nvPicPr>
          <p:cNvPr id="5" name="Content Placeholder 4" descr="A page of a computer instruction&#10;&#10;Description automatically generated with medium confidence">
            <a:extLst>
              <a:ext uri="{FF2B5EF4-FFF2-40B4-BE49-F238E27FC236}">
                <a16:creationId xmlns:a16="http://schemas.microsoft.com/office/drawing/2014/main" id="{9E0E504F-E5B5-6430-5FC1-F69EAC542B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3075" y="1825625"/>
            <a:ext cx="6484784" cy="4667250"/>
          </a:xfrm>
        </p:spPr>
      </p:pic>
    </p:spTree>
    <p:extLst>
      <p:ext uri="{BB962C8B-B14F-4D97-AF65-F5344CB8AC3E}">
        <p14:creationId xmlns:p14="http://schemas.microsoft.com/office/powerpoint/2010/main" val="42113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C777F-92B2-60B0-7FB5-105928769DEA}"/>
              </a:ext>
            </a:extLst>
          </p:cNvPr>
          <p:cNvSpPr>
            <a:spLocks noGrp="1"/>
          </p:cNvSpPr>
          <p:nvPr>
            <p:ph type="title"/>
          </p:nvPr>
        </p:nvSpPr>
        <p:spPr/>
        <p:txBody>
          <a:bodyPr/>
          <a:lstStyle/>
          <a:p>
            <a:r>
              <a:rPr lang="en-US" dirty="0"/>
              <a:t>AARP Magazine - bottom</a:t>
            </a:r>
          </a:p>
        </p:txBody>
      </p:sp>
      <p:pic>
        <p:nvPicPr>
          <p:cNvPr id="5" name="Content Placeholder 4" descr="A computer instructions and instructions&#10;&#10;Description automatically generated with medium confidence">
            <a:extLst>
              <a:ext uri="{FF2B5EF4-FFF2-40B4-BE49-F238E27FC236}">
                <a16:creationId xmlns:a16="http://schemas.microsoft.com/office/drawing/2014/main" id="{46C5863A-7299-E262-74CE-4AB9B69A69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1275" y="1917684"/>
            <a:ext cx="7131995" cy="4483115"/>
          </a:xfrm>
        </p:spPr>
      </p:pic>
    </p:spTree>
    <p:extLst>
      <p:ext uri="{BB962C8B-B14F-4D97-AF65-F5344CB8AC3E}">
        <p14:creationId xmlns:p14="http://schemas.microsoft.com/office/powerpoint/2010/main" val="1022476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23B7E-9E18-C90E-8E9C-605235E52E5E}"/>
              </a:ext>
            </a:extLst>
          </p:cNvPr>
          <p:cNvSpPr>
            <a:spLocks noGrp="1"/>
          </p:cNvSpPr>
          <p:nvPr>
            <p:ph type="title"/>
          </p:nvPr>
        </p:nvSpPr>
        <p:spPr/>
        <p:txBody>
          <a:bodyPr/>
          <a:lstStyle/>
          <a:p>
            <a:r>
              <a:rPr lang="en-US" dirty="0"/>
              <a:t>Here is what I did when I needed a new machine.</a:t>
            </a:r>
          </a:p>
        </p:txBody>
      </p:sp>
      <p:sp>
        <p:nvSpPr>
          <p:cNvPr id="3" name="Content Placeholder 2">
            <a:extLst>
              <a:ext uri="{FF2B5EF4-FFF2-40B4-BE49-F238E27FC236}">
                <a16:creationId xmlns:a16="http://schemas.microsoft.com/office/drawing/2014/main" id="{9768BAF2-2046-145E-CA21-BFAFB3289480}"/>
              </a:ext>
            </a:extLst>
          </p:cNvPr>
          <p:cNvSpPr>
            <a:spLocks noGrp="1"/>
          </p:cNvSpPr>
          <p:nvPr>
            <p:ph idx="1"/>
          </p:nvPr>
        </p:nvSpPr>
        <p:spPr/>
        <p:txBody>
          <a:bodyPr>
            <a:normAutofit lnSpcReduction="10000"/>
          </a:bodyPr>
          <a:lstStyle/>
          <a:p>
            <a:r>
              <a:rPr lang="en-US" dirty="0"/>
              <a:t>1.  Review and determine all </a:t>
            </a:r>
            <a:r>
              <a:rPr lang="en-US" dirty="0">
                <a:solidFill>
                  <a:srgbClr val="FF0000"/>
                </a:solidFill>
              </a:rPr>
              <a:t>external software </a:t>
            </a:r>
            <a:r>
              <a:rPr lang="en-US" dirty="0"/>
              <a:t>needed to carry over.  Find out passwords.  Ex.  Zoom, Skype, tax software, etc.</a:t>
            </a:r>
          </a:p>
          <a:p>
            <a:r>
              <a:rPr lang="en-US" dirty="0"/>
              <a:t>2.  Backup the C drive.  Either use a external hard drive or purchase a flash drive to handle your size.  Export your emails – each email handler is different.</a:t>
            </a:r>
          </a:p>
          <a:p>
            <a:r>
              <a:rPr lang="en-US" dirty="0"/>
              <a:t>3.  Restore to the new machine only what you need for now.  This gives you a fresh start.</a:t>
            </a:r>
          </a:p>
          <a:p>
            <a:r>
              <a:rPr lang="en-US" dirty="0"/>
              <a:t>4.  When you need an additional file, use the backup you just created and copy it to your new machine.</a:t>
            </a:r>
          </a:p>
          <a:p>
            <a:r>
              <a:rPr lang="en-US" dirty="0"/>
              <a:t>5.  This gives you a cleaner and faster new system.</a:t>
            </a:r>
          </a:p>
        </p:txBody>
      </p:sp>
    </p:spTree>
    <p:extLst>
      <p:ext uri="{BB962C8B-B14F-4D97-AF65-F5344CB8AC3E}">
        <p14:creationId xmlns:p14="http://schemas.microsoft.com/office/powerpoint/2010/main" val="2880659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15389-BAAD-3DD5-71A9-F039CD546690}"/>
              </a:ext>
            </a:extLst>
          </p:cNvPr>
          <p:cNvSpPr>
            <a:spLocks noGrp="1"/>
          </p:cNvSpPr>
          <p:nvPr>
            <p:ph type="title"/>
          </p:nvPr>
        </p:nvSpPr>
        <p:spPr/>
        <p:txBody>
          <a:bodyPr/>
          <a:lstStyle/>
          <a:p>
            <a:r>
              <a:rPr lang="en-US" dirty="0"/>
              <a:t>What do </a:t>
            </a:r>
            <a:r>
              <a:rPr lang="en-US"/>
              <a:t>I do now?</a:t>
            </a:r>
            <a:br>
              <a:rPr lang="en-US" dirty="0"/>
            </a:br>
            <a:r>
              <a:rPr lang="en-US" dirty="0"/>
              <a:t>	</a:t>
            </a:r>
          </a:p>
        </p:txBody>
      </p:sp>
      <p:sp>
        <p:nvSpPr>
          <p:cNvPr id="3" name="Content Placeholder 2">
            <a:extLst>
              <a:ext uri="{FF2B5EF4-FFF2-40B4-BE49-F238E27FC236}">
                <a16:creationId xmlns:a16="http://schemas.microsoft.com/office/drawing/2014/main" id="{FE95117D-73CC-5244-E271-92C5D3E8D15F}"/>
              </a:ext>
            </a:extLst>
          </p:cNvPr>
          <p:cNvSpPr>
            <a:spLocks noGrp="1"/>
          </p:cNvSpPr>
          <p:nvPr>
            <p:ph idx="1"/>
          </p:nvPr>
        </p:nvSpPr>
        <p:spPr/>
        <p:txBody>
          <a:bodyPr/>
          <a:lstStyle/>
          <a:p>
            <a:pPr marL="0" indent="0">
              <a:buNone/>
            </a:pPr>
            <a:r>
              <a:rPr lang="en-US" dirty="0"/>
              <a:t>I have basically three sets of my data.  My hard drive, my external disc drive, and my data on iDrive.</a:t>
            </a:r>
          </a:p>
          <a:p>
            <a:pPr marL="0" indent="0">
              <a:buNone/>
            </a:pPr>
            <a:r>
              <a:rPr lang="en-US" dirty="0"/>
              <a:t>  </a:t>
            </a:r>
          </a:p>
          <a:p>
            <a:pPr marL="0" indent="0">
              <a:buNone/>
            </a:pPr>
            <a:r>
              <a:rPr lang="en-US" dirty="0"/>
              <a:t>WHY?</a:t>
            </a:r>
          </a:p>
          <a:p>
            <a:pPr marL="0" indent="0">
              <a:buNone/>
            </a:pPr>
            <a:r>
              <a:rPr lang="en-US" dirty="0"/>
              <a:t> </a:t>
            </a:r>
          </a:p>
          <a:p>
            <a:pPr marL="0" indent="0">
              <a:buNone/>
            </a:pPr>
            <a:r>
              <a:rPr lang="en-US" dirty="0"/>
              <a:t>Paranoia?  Because of my involvement in many activities here at AC, especially our resident web site, I feel I have to keep a lot of stuff, just in case.</a:t>
            </a:r>
          </a:p>
          <a:p>
            <a:pPr marL="0" indent="0">
              <a:buNone/>
            </a:pPr>
            <a:endParaRPr lang="en-US" dirty="0"/>
          </a:p>
        </p:txBody>
      </p:sp>
    </p:spTree>
    <p:extLst>
      <p:ext uri="{BB962C8B-B14F-4D97-AF65-F5344CB8AC3E}">
        <p14:creationId xmlns:p14="http://schemas.microsoft.com/office/powerpoint/2010/main" val="1250123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5D480-9170-6A9C-3773-B38AC5F68D1E}"/>
              </a:ext>
            </a:extLst>
          </p:cNvPr>
          <p:cNvSpPr>
            <a:spLocks noGrp="1"/>
          </p:cNvSpPr>
          <p:nvPr>
            <p:ph type="title"/>
          </p:nvPr>
        </p:nvSpPr>
        <p:spPr/>
        <p:txBody>
          <a:bodyPr/>
          <a:lstStyle/>
          <a:p>
            <a:r>
              <a:rPr lang="en-US" dirty="0"/>
              <a:t>TRY TO DO………..Keep </a:t>
            </a:r>
            <a:r>
              <a:rPr lang="en-US"/>
              <a:t>on Rolling</a:t>
            </a:r>
            <a:endParaRPr lang="en-US" dirty="0"/>
          </a:p>
        </p:txBody>
      </p:sp>
      <p:sp>
        <p:nvSpPr>
          <p:cNvPr id="3" name="Content Placeholder 2">
            <a:extLst>
              <a:ext uri="{FF2B5EF4-FFF2-40B4-BE49-F238E27FC236}">
                <a16:creationId xmlns:a16="http://schemas.microsoft.com/office/drawing/2014/main" id="{86F66032-657D-588F-E8A8-86B59EE2D013}"/>
              </a:ext>
            </a:extLst>
          </p:cNvPr>
          <p:cNvSpPr>
            <a:spLocks noGrp="1"/>
          </p:cNvSpPr>
          <p:nvPr>
            <p:ph idx="1"/>
          </p:nvPr>
        </p:nvSpPr>
        <p:spPr/>
        <p:txBody>
          <a:bodyPr/>
          <a:lstStyle/>
          <a:p>
            <a:r>
              <a:rPr lang="en-US" dirty="0"/>
              <a:t>Turn your machine off once a week.  Make sure you use the Windows button on the lower left and click on Power and Shutdown.  This helps keep memory clear and will improve your speed. When you power up, it clears all the old stuff our of memory.</a:t>
            </a:r>
          </a:p>
          <a:p>
            <a:r>
              <a:rPr lang="en-US" dirty="0"/>
              <a:t>Do it also for your Apple phone and iPad.  On these devices, you should also ‘scrape’ up old programs often (daily) to keep up your speed.</a:t>
            </a:r>
          </a:p>
          <a:p>
            <a:r>
              <a:rPr lang="en-US" dirty="0"/>
              <a:t>If data access seems slow, you may want to defrag your hard drive.  Go to Windows button, click on Windows Administrative Tools, and run clean up and defrag.</a:t>
            </a:r>
          </a:p>
          <a:p>
            <a:endParaRPr lang="en-US" dirty="0"/>
          </a:p>
          <a:p>
            <a:endParaRPr lang="en-US" dirty="0"/>
          </a:p>
        </p:txBody>
      </p:sp>
    </p:spTree>
    <p:extLst>
      <p:ext uri="{BB962C8B-B14F-4D97-AF65-F5344CB8AC3E}">
        <p14:creationId xmlns:p14="http://schemas.microsoft.com/office/powerpoint/2010/main" val="1520490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E642D-B1BF-411D-6F6F-4F8A41A582E3}"/>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4109D086-7244-8999-F78F-8FE377FB5845}"/>
              </a:ext>
            </a:extLst>
          </p:cNvPr>
          <p:cNvSpPr>
            <a:spLocks noGrp="1"/>
          </p:cNvSpPr>
          <p:nvPr>
            <p:ph idx="1"/>
          </p:nvPr>
        </p:nvSpPr>
        <p:spPr/>
        <p:txBody>
          <a:bodyPr/>
          <a:lstStyle/>
          <a:p>
            <a:pPr marL="0" indent="0">
              <a:buNone/>
            </a:pPr>
            <a:r>
              <a:rPr lang="en-US" dirty="0"/>
              <a:t>  </a:t>
            </a:r>
          </a:p>
        </p:txBody>
      </p:sp>
    </p:spTree>
    <p:extLst>
      <p:ext uri="{BB962C8B-B14F-4D97-AF65-F5344CB8AC3E}">
        <p14:creationId xmlns:p14="http://schemas.microsoft.com/office/powerpoint/2010/main" val="2036125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362B0-50AE-A657-3BA4-CB76D436CEE3}"/>
              </a:ext>
            </a:extLst>
          </p:cNvPr>
          <p:cNvSpPr>
            <a:spLocks noGrp="1"/>
          </p:cNvSpPr>
          <p:nvPr>
            <p:ph type="title"/>
          </p:nvPr>
        </p:nvSpPr>
        <p:spPr/>
        <p:txBody>
          <a:bodyPr/>
          <a:lstStyle/>
          <a:p>
            <a:r>
              <a:rPr lang="en-US" dirty="0"/>
              <a:t>BACKUP WHAT?</a:t>
            </a:r>
            <a:br>
              <a:rPr lang="en-US" dirty="0"/>
            </a:br>
            <a:endParaRPr lang="en-US" dirty="0"/>
          </a:p>
        </p:txBody>
      </p:sp>
      <p:sp>
        <p:nvSpPr>
          <p:cNvPr id="3" name="Content Placeholder 2">
            <a:extLst>
              <a:ext uri="{FF2B5EF4-FFF2-40B4-BE49-F238E27FC236}">
                <a16:creationId xmlns:a16="http://schemas.microsoft.com/office/drawing/2014/main" id="{0A4225E3-975F-7749-AE7D-0CD4D09669D2}"/>
              </a:ext>
            </a:extLst>
          </p:cNvPr>
          <p:cNvSpPr>
            <a:spLocks noGrp="1"/>
          </p:cNvSpPr>
          <p:nvPr>
            <p:ph idx="1"/>
          </p:nvPr>
        </p:nvSpPr>
        <p:spPr/>
        <p:txBody>
          <a:bodyPr>
            <a:normAutofit/>
          </a:bodyPr>
          <a:lstStyle/>
          <a:p>
            <a:pPr marL="0" indent="0">
              <a:buNone/>
            </a:pPr>
            <a:r>
              <a:rPr lang="en-US" dirty="0"/>
              <a:t>You can only really backup your data – documents, emails, pictures, videos, music, spreadsheets, etc.  Usually on your </a:t>
            </a:r>
            <a:r>
              <a:rPr lang="en-US" dirty="0">
                <a:solidFill>
                  <a:srgbClr val="FF0000"/>
                </a:solidFill>
              </a:rPr>
              <a:t>C driv</a:t>
            </a:r>
            <a:r>
              <a:rPr lang="en-US" dirty="0"/>
              <a:t>e.</a:t>
            </a:r>
          </a:p>
          <a:p>
            <a:pPr marL="0" indent="0">
              <a:buNone/>
            </a:pPr>
            <a:r>
              <a:rPr lang="en-US" dirty="0"/>
              <a:t>The programs – </a:t>
            </a:r>
            <a:r>
              <a:rPr lang="en-US" dirty="0">
                <a:solidFill>
                  <a:srgbClr val="FF0000"/>
                </a:solidFill>
              </a:rPr>
              <a:t>Apps</a:t>
            </a:r>
            <a:r>
              <a:rPr lang="en-US" dirty="0"/>
              <a:t>- that you use, such as Word, Zoom, etc. have to be reloaded on to your new machine.  Find your passwords </a:t>
            </a:r>
            <a:r>
              <a:rPr lang="en-US"/>
              <a:t>for these.</a:t>
            </a:r>
            <a:endParaRPr lang="en-US" dirty="0"/>
          </a:p>
          <a:p>
            <a:pPr marL="0" indent="0">
              <a:buNone/>
            </a:pPr>
            <a:r>
              <a:rPr lang="en-US" dirty="0"/>
              <a:t> </a:t>
            </a:r>
          </a:p>
          <a:p>
            <a:pPr marL="0" indent="0">
              <a:buNone/>
            </a:pPr>
            <a:r>
              <a:rPr lang="en-US" dirty="0"/>
              <a:t>There are numerous ways/devices on how to backup.  If you have a relatively small amount of data, say, under 50 gigabytes, you can use a flash drive, or two.  That is the least expensive and easiest way to go.  You can buy an external hard drive, around $50, for larger data banks.  Or the Cloud.  Or not at all.</a:t>
            </a:r>
          </a:p>
        </p:txBody>
      </p:sp>
    </p:spTree>
    <p:extLst>
      <p:ext uri="{BB962C8B-B14F-4D97-AF65-F5344CB8AC3E}">
        <p14:creationId xmlns:p14="http://schemas.microsoft.com/office/powerpoint/2010/main" val="172719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F8C49-E4B9-423A-BF52-81A39F441FF5}"/>
              </a:ext>
            </a:extLst>
          </p:cNvPr>
          <p:cNvSpPr>
            <a:spLocks noGrp="1"/>
          </p:cNvSpPr>
          <p:nvPr>
            <p:ph type="title"/>
          </p:nvPr>
        </p:nvSpPr>
        <p:spPr>
          <a:xfrm>
            <a:off x="838200" y="344955"/>
            <a:ext cx="10515600" cy="1325563"/>
          </a:xfrm>
        </p:spPr>
        <p:txBody>
          <a:bodyPr>
            <a:normAutofit/>
          </a:bodyPr>
          <a:lstStyle/>
          <a:p>
            <a:pPr algn="ctr"/>
            <a:r>
              <a:rPr lang="en-US" sz="5400" dirty="0">
                <a:solidFill>
                  <a:srgbClr val="FF0000"/>
                </a:solidFill>
              </a:rPr>
              <a:t>WHY</a:t>
            </a:r>
          </a:p>
        </p:txBody>
      </p:sp>
      <p:sp>
        <p:nvSpPr>
          <p:cNvPr id="3" name="Content Placeholder 2">
            <a:extLst>
              <a:ext uri="{FF2B5EF4-FFF2-40B4-BE49-F238E27FC236}">
                <a16:creationId xmlns:a16="http://schemas.microsoft.com/office/drawing/2014/main" id="{3D3E82E8-21AD-D415-5901-119CFDF02F68}"/>
              </a:ext>
            </a:extLst>
          </p:cNvPr>
          <p:cNvSpPr>
            <a:spLocks noGrp="1"/>
          </p:cNvSpPr>
          <p:nvPr>
            <p:ph idx="1"/>
          </p:nvPr>
        </p:nvSpPr>
        <p:spPr>
          <a:xfrm>
            <a:off x="838200" y="1872690"/>
            <a:ext cx="10515600" cy="4351338"/>
          </a:xfrm>
        </p:spPr>
        <p:txBody>
          <a:bodyPr>
            <a:normAutofit/>
          </a:bodyPr>
          <a:lstStyle/>
          <a:p>
            <a:pPr marL="0" indent="0">
              <a:buNone/>
            </a:pPr>
            <a:r>
              <a:rPr lang="en-US" sz="4800" dirty="0"/>
              <a:t>Have you ever turned on your machine and nothing happened?  You could lose everything.</a:t>
            </a:r>
          </a:p>
          <a:p>
            <a:pPr marL="0" indent="0">
              <a:buNone/>
            </a:pPr>
            <a:r>
              <a:rPr lang="en-US" sz="4800" dirty="0"/>
              <a:t>  </a:t>
            </a:r>
          </a:p>
          <a:p>
            <a:pPr marL="0" indent="0">
              <a:buNone/>
            </a:pPr>
            <a:r>
              <a:rPr lang="en-US" sz="3200" dirty="0"/>
              <a:t>P.S.  This presentation and Gary’s previous one on the Cloud will be on our resident web site, on the AC3 Computer Club page.</a:t>
            </a:r>
          </a:p>
        </p:txBody>
      </p:sp>
    </p:spTree>
    <p:extLst>
      <p:ext uri="{BB962C8B-B14F-4D97-AF65-F5344CB8AC3E}">
        <p14:creationId xmlns:p14="http://schemas.microsoft.com/office/powerpoint/2010/main" val="470460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4BEA7-57AE-AD3A-EF96-11EFED2B5DCB}"/>
              </a:ext>
            </a:extLst>
          </p:cNvPr>
          <p:cNvSpPr>
            <a:spLocks noGrp="1"/>
          </p:cNvSpPr>
          <p:nvPr>
            <p:ph type="title"/>
          </p:nvPr>
        </p:nvSpPr>
        <p:spPr/>
        <p:txBody>
          <a:bodyPr/>
          <a:lstStyle/>
          <a:p>
            <a:r>
              <a:rPr lang="en-US" dirty="0"/>
              <a:t>EMAIL BACKUP</a:t>
            </a:r>
          </a:p>
        </p:txBody>
      </p:sp>
      <p:sp>
        <p:nvSpPr>
          <p:cNvPr id="3" name="Content Placeholder 2">
            <a:extLst>
              <a:ext uri="{FF2B5EF4-FFF2-40B4-BE49-F238E27FC236}">
                <a16:creationId xmlns:a16="http://schemas.microsoft.com/office/drawing/2014/main" id="{73692EF1-2D46-E06E-CB33-4B5C64A4D861}"/>
              </a:ext>
            </a:extLst>
          </p:cNvPr>
          <p:cNvSpPr>
            <a:spLocks noGrp="1"/>
          </p:cNvSpPr>
          <p:nvPr>
            <p:ph idx="1"/>
          </p:nvPr>
        </p:nvSpPr>
        <p:spPr/>
        <p:txBody>
          <a:bodyPr/>
          <a:lstStyle/>
          <a:p>
            <a:pPr marL="0" indent="0">
              <a:buNone/>
            </a:pPr>
            <a:r>
              <a:rPr lang="en-US" dirty="0"/>
              <a:t>You generally have to back up your emails separately, if you even have to.</a:t>
            </a:r>
          </a:p>
          <a:p>
            <a:pPr marL="0" indent="0">
              <a:buNone/>
            </a:pPr>
            <a:r>
              <a:rPr lang="en-US" dirty="0"/>
              <a:t> </a:t>
            </a:r>
          </a:p>
          <a:p>
            <a:pPr marL="0" indent="0">
              <a:buNone/>
            </a:pPr>
            <a:r>
              <a:rPr lang="en-US" dirty="0"/>
              <a:t>Each email handler, Outlook, Gmail, </a:t>
            </a:r>
            <a:r>
              <a:rPr lang="en-US" dirty="0" err="1"/>
              <a:t>Aol</a:t>
            </a:r>
            <a:r>
              <a:rPr lang="en-US" dirty="0"/>
              <a:t>, etc., are a little different but for all of them, you have to Export a file with your emails on it.</a:t>
            </a:r>
          </a:p>
          <a:p>
            <a:pPr marL="0" indent="0">
              <a:buNone/>
            </a:pPr>
            <a:r>
              <a:rPr lang="en-US" dirty="0"/>
              <a:t> </a:t>
            </a:r>
          </a:p>
          <a:p>
            <a:pPr marL="0" indent="0">
              <a:buNone/>
            </a:pPr>
            <a:r>
              <a:rPr lang="en-US" dirty="0"/>
              <a:t>For </a:t>
            </a:r>
            <a:r>
              <a:rPr lang="en-US" dirty="0">
                <a:solidFill>
                  <a:srgbClr val="FF0000"/>
                </a:solidFill>
              </a:rPr>
              <a:t>Outlook</a:t>
            </a:r>
            <a:r>
              <a:rPr lang="en-US" dirty="0"/>
              <a:t>, click on File, then click on Open &amp; Export, then click on Import/Export and follow the instructions.  You export your emails to a file, then, when needed, you import them.</a:t>
            </a:r>
          </a:p>
        </p:txBody>
      </p:sp>
    </p:spTree>
    <p:extLst>
      <p:ext uri="{BB962C8B-B14F-4D97-AF65-F5344CB8AC3E}">
        <p14:creationId xmlns:p14="http://schemas.microsoft.com/office/powerpoint/2010/main" val="1839003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3ABF9-8593-3CE6-F283-A6355BA94E55}"/>
              </a:ext>
            </a:extLst>
          </p:cNvPr>
          <p:cNvSpPr>
            <a:spLocks noGrp="1"/>
          </p:cNvSpPr>
          <p:nvPr>
            <p:ph type="title"/>
          </p:nvPr>
        </p:nvSpPr>
        <p:spPr/>
        <p:txBody>
          <a:bodyPr/>
          <a:lstStyle/>
          <a:p>
            <a:r>
              <a:rPr lang="en-US" dirty="0"/>
              <a:t>REMEMBER……</a:t>
            </a:r>
          </a:p>
        </p:txBody>
      </p:sp>
      <p:sp>
        <p:nvSpPr>
          <p:cNvPr id="3" name="Content Placeholder 2">
            <a:extLst>
              <a:ext uri="{FF2B5EF4-FFF2-40B4-BE49-F238E27FC236}">
                <a16:creationId xmlns:a16="http://schemas.microsoft.com/office/drawing/2014/main" id="{ADACBBBC-05DC-593A-7E25-0F16B345F0F0}"/>
              </a:ext>
            </a:extLst>
          </p:cNvPr>
          <p:cNvSpPr>
            <a:spLocks noGrp="1"/>
          </p:cNvSpPr>
          <p:nvPr>
            <p:ph idx="1"/>
          </p:nvPr>
        </p:nvSpPr>
        <p:spPr/>
        <p:txBody>
          <a:bodyPr>
            <a:normAutofit fontScale="92500"/>
          </a:bodyPr>
          <a:lstStyle/>
          <a:p>
            <a:pPr marL="0" indent="0">
              <a:buNone/>
            </a:pPr>
            <a:r>
              <a:rPr lang="en-US" dirty="0"/>
              <a:t>Your computer has a hard drive and has memory.  When your machine is off, memory is ‘cleared’.  When you turn it on, your operating system is loaded into memory (Windows) and is executed and you then see your desktop.  Your computer will first go to a peripheral drive, then to the hard drive.</a:t>
            </a:r>
          </a:p>
          <a:p>
            <a:pPr marL="0" indent="0">
              <a:buNone/>
            </a:pPr>
            <a:r>
              <a:rPr lang="en-US" dirty="0"/>
              <a:t> </a:t>
            </a:r>
          </a:p>
          <a:p>
            <a:pPr marL="0" indent="0">
              <a:buNone/>
            </a:pPr>
            <a:r>
              <a:rPr lang="en-US" dirty="0"/>
              <a:t>Both your hard drive and memory contain both data (emails, documents, etc.) and programs (Apps) spread all over the place.</a:t>
            </a:r>
          </a:p>
          <a:p>
            <a:pPr marL="0" indent="0">
              <a:buNone/>
            </a:pPr>
            <a:r>
              <a:rPr lang="en-US" dirty="0"/>
              <a:t>  </a:t>
            </a:r>
          </a:p>
          <a:p>
            <a:pPr marL="0" indent="0">
              <a:buNone/>
            </a:pPr>
            <a:r>
              <a:rPr lang="en-US" dirty="0"/>
              <a:t>Your programs rarely change, but your data does, which is why you backup your data.</a:t>
            </a:r>
          </a:p>
        </p:txBody>
      </p:sp>
    </p:spTree>
    <p:extLst>
      <p:ext uri="{BB962C8B-B14F-4D97-AF65-F5344CB8AC3E}">
        <p14:creationId xmlns:p14="http://schemas.microsoft.com/office/powerpoint/2010/main" val="3146180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FA9C2-BCF1-21EE-03F3-CBE416C99632}"/>
              </a:ext>
            </a:extLst>
          </p:cNvPr>
          <p:cNvSpPr>
            <a:spLocks noGrp="1"/>
          </p:cNvSpPr>
          <p:nvPr>
            <p:ph type="title"/>
          </p:nvPr>
        </p:nvSpPr>
        <p:spPr/>
        <p:txBody>
          <a:bodyPr/>
          <a:lstStyle/>
          <a:p>
            <a:r>
              <a:rPr lang="en-US" dirty="0"/>
              <a:t>Making a SYSTEM RECOVERY DISC</a:t>
            </a:r>
          </a:p>
        </p:txBody>
      </p:sp>
      <p:sp>
        <p:nvSpPr>
          <p:cNvPr id="3" name="Content Placeholder 2">
            <a:extLst>
              <a:ext uri="{FF2B5EF4-FFF2-40B4-BE49-F238E27FC236}">
                <a16:creationId xmlns:a16="http://schemas.microsoft.com/office/drawing/2014/main" id="{3D7C3EE8-D348-6663-952B-1483E181E649}"/>
              </a:ext>
            </a:extLst>
          </p:cNvPr>
          <p:cNvSpPr>
            <a:spLocks noGrp="1"/>
          </p:cNvSpPr>
          <p:nvPr>
            <p:ph idx="1"/>
          </p:nvPr>
        </p:nvSpPr>
        <p:spPr>
          <a:xfrm>
            <a:off x="838200" y="1351428"/>
            <a:ext cx="10515600" cy="5358653"/>
          </a:xfrm>
        </p:spPr>
        <p:txBody>
          <a:bodyPr>
            <a:normAutofit lnSpcReduction="10000"/>
          </a:bodyPr>
          <a:lstStyle/>
          <a:p>
            <a:r>
              <a:rPr lang="en-US" dirty="0">
                <a:solidFill>
                  <a:srgbClr val="FF0000"/>
                </a:solidFill>
              </a:rPr>
              <a:t>Do it now.</a:t>
            </a:r>
          </a:p>
          <a:p>
            <a:r>
              <a:rPr lang="en-US" dirty="0"/>
              <a:t>Click on the Start menu.</a:t>
            </a:r>
          </a:p>
          <a:p>
            <a:r>
              <a:rPr lang="en-US" dirty="0"/>
              <a:t>Scroll down to Administrative tools</a:t>
            </a:r>
          </a:p>
          <a:p>
            <a:r>
              <a:rPr lang="en-US" dirty="0"/>
              <a:t>Click on Recovery</a:t>
            </a:r>
          </a:p>
          <a:p>
            <a:r>
              <a:rPr lang="en-US" dirty="0"/>
              <a:t>Follow the instructions</a:t>
            </a:r>
          </a:p>
          <a:p>
            <a:endParaRPr lang="en-US" dirty="0"/>
          </a:p>
          <a:p>
            <a:r>
              <a:rPr lang="en-US" dirty="0"/>
              <a:t>This will provide you a means of starting up your computer using this recovery drive.  You can recover your system and determine the status of your data files. </a:t>
            </a:r>
            <a:r>
              <a:rPr lang="en-US" dirty="0">
                <a:effectLst/>
                <a:latin typeface="Calibri" panose="020F0502020204030204" pitchFamily="34" charset="0"/>
                <a:ea typeface="Calibri" panose="020F0502020204030204" pitchFamily="34" charset="0"/>
                <a:cs typeface="Times New Roman" panose="02020603050405020304" pitchFamily="18" charset="0"/>
              </a:rPr>
              <a:t>To recover if a catastrophic error and your machine cannot even boot up, put the system backup disc in your disc drive, and start your computer.  It will go to that drive first to load your memory.  Follow the instructions.</a:t>
            </a:r>
          </a:p>
          <a:p>
            <a:endParaRPr lang="en-US" dirty="0"/>
          </a:p>
        </p:txBody>
      </p:sp>
    </p:spTree>
    <p:extLst>
      <p:ext uri="{BB962C8B-B14F-4D97-AF65-F5344CB8AC3E}">
        <p14:creationId xmlns:p14="http://schemas.microsoft.com/office/powerpoint/2010/main" val="191052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93E72-E6C9-E246-9318-E6F5747A0654}"/>
              </a:ext>
            </a:extLst>
          </p:cNvPr>
          <p:cNvSpPr>
            <a:spLocks noGrp="1"/>
          </p:cNvSpPr>
          <p:nvPr>
            <p:ph type="title"/>
          </p:nvPr>
        </p:nvSpPr>
        <p:spPr/>
        <p:txBody>
          <a:bodyPr/>
          <a:lstStyle/>
          <a:p>
            <a:r>
              <a:rPr lang="en-US" dirty="0"/>
              <a:t>Backup Options</a:t>
            </a:r>
          </a:p>
        </p:txBody>
      </p:sp>
      <p:sp>
        <p:nvSpPr>
          <p:cNvPr id="3" name="Content Placeholder 2">
            <a:extLst>
              <a:ext uri="{FF2B5EF4-FFF2-40B4-BE49-F238E27FC236}">
                <a16:creationId xmlns:a16="http://schemas.microsoft.com/office/drawing/2014/main" id="{72C14FAD-04A2-6E2B-C897-F7AC50B4F94A}"/>
              </a:ext>
            </a:extLst>
          </p:cNvPr>
          <p:cNvSpPr>
            <a:spLocks noGrp="1"/>
          </p:cNvSpPr>
          <p:nvPr>
            <p:ph idx="1"/>
          </p:nvPr>
        </p:nvSpPr>
        <p:spPr/>
        <p:txBody>
          <a:bodyPr/>
          <a:lstStyle/>
          <a:p>
            <a:r>
              <a:rPr lang="en-US" dirty="0"/>
              <a:t>There are numerous software packages that basically backup your data constantly, so you always have a reserve duplicate of your data.</a:t>
            </a:r>
          </a:p>
          <a:p>
            <a:r>
              <a:rPr lang="en-US" dirty="0"/>
              <a:t>The one I use is called iDrive.  It costs $20 for the first year and $100 per year thereafter and provides 5 </a:t>
            </a:r>
            <a:r>
              <a:rPr lang="en-US" dirty="0" err="1"/>
              <a:t>terrabytes</a:t>
            </a:r>
            <a:r>
              <a:rPr lang="en-US" dirty="0"/>
              <a:t> of storage.  Usually more than enough.  The first 10G are free.  iDrive constantly backs up your data.</a:t>
            </a:r>
          </a:p>
          <a:p>
            <a:r>
              <a:rPr lang="en-US" dirty="0"/>
              <a:t>Lots of others our there.  Your data is accessible from other hardware if needed.  Key in ‘Data Backup Services’ in our </a:t>
            </a:r>
            <a:r>
              <a:rPr lang="en-US" dirty="0" err="1"/>
              <a:t>Duckduckgo</a:t>
            </a:r>
            <a:r>
              <a:rPr lang="en-US" dirty="0"/>
              <a:t> browser.</a:t>
            </a:r>
          </a:p>
          <a:p>
            <a:r>
              <a:rPr lang="en-US" dirty="0"/>
              <a:t>You can always use the Cloud.  Gary had a recent presentation on that and you can view it on our resident web site.</a:t>
            </a:r>
          </a:p>
        </p:txBody>
      </p:sp>
    </p:spTree>
    <p:extLst>
      <p:ext uri="{BB962C8B-B14F-4D97-AF65-F5344CB8AC3E}">
        <p14:creationId xmlns:p14="http://schemas.microsoft.com/office/powerpoint/2010/main" val="225141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394ED-0178-079F-50DB-645D291055C1}"/>
              </a:ext>
            </a:extLst>
          </p:cNvPr>
          <p:cNvSpPr>
            <a:spLocks noGrp="1"/>
          </p:cNvSpPr>
          <p:nvPr>
            <p:ph type="title"/>
          </p:nvPr>
        </p:nvSpPr>
        <p:spPr/>
        <p:txBody>
          <a:bodyPr/>
          <a:lstStyle/>
          <a:p>
            <a:r>
              <a:rPr lang="en-US" b="1" dirty="0"/>
              <a:t>WHAT DOES CLOUD STORAGE COST?</a:t>
            </a:r>
          </a:p>
        </p:txBody>
      </p:sp>
      <p:sp>
        <p:nvSpPr>
          <p:cNvPr id="3" name="Content Placeholder 2">
            <a:extLst>
              <a:ext uri="{FF2B5EF4-FFF2-40B4-BE49-F238E27FC236}">
                <a16:creationId xmlns:a16="http://schemas.microsoft.com/office/drawing/2014/main" id="{FFEACE66-2E5F-DA9F-7955-2F1D0710DFCB}"/>
              </a:ext>
            </a:extLst>
          </p:cNvPr>
          <p:cNvSpPr>
            <a:spLocks noGrp="1"/>
          </p:cNvSpPr>
          <p:nvPr>
            <p:ph idx="1"/>
          </p:nvPr>
        </p:nvSpPr>
        <p:spPr/>
        <p:txBody>
          <a:bodyPr>
            <a:normAutofit fontScale="85000" lnSpcReduction="20000"/>
          </a:bodyPr>
          <a:lstStyle/>
          <a:p>
            <a:r>
              <a:rPr lang="en-US" sz="4000" b="1" dirty="0"/>
              <a:t>OneDrive – 5 GB free</a:t>
            </a:r>
            <a:r>
              <a:rPr lang="en-US" b="1" dirty="0"/>
              <a:t> </a:t>
            </a:r>
          </a:p>
          <a:p>
            <a:pPr lvl="1"/>
            <a:r>
              <a:rPr lang="en-US" sz="2400" b="1" dirty="0"/>
              <a:t>$1.99/</a:t>
            </a:r>
            <a:r>
              <a:rPr lang="en-US" sz="2400" b="1" dirty="0" err="1"/>
              <a:t>mo</a:t>
            </a:r>
            <a:r>
              <a:rPr lang="en-US" sz="2400" b="1" dirty="0"/>
              <a:t> for 50 GB</a:t>
            </a:r>
          </a:p>
          <a:p>
            <a:r>
              <a:rPr lang="en-US" sz="4000" b="1" dirty="0"/>
              <a:t>Dropbox – 2 GB free </a:t>
            </a:r>
          </a:p>
          <a:p>
            <a:pPr lvl="1"/>
            <a:r>
              <a:rPr lang="en-US" sz="2400" b="1" dirty="0"/>
              <a:t>$9.92/</a:t>
            </a:r>
            <a:r>
              <a:rPr lang="en-US" sz="2400" b="1" dirty="0" err="1"/>
              <a:t>mo</a:t>
            </a:r>
            <a:r>
              <a:rPr lang="en-US" sz="2400" b="1" dirty="0"/>
              <a:t> for 1 TB</a:t>
            </a:r>
          </a:p>
          <a:p>
            <a:r>
              <a:rPr lang="en-US" sz="4000" b="1" dirty="0"/>
              <a:t>Google Drive – 15 GB free </a:t>
            </a:r>
          </a:p>
          <a:p>
            <a:pPr lvl="1"/>
            <a:r>
              <a:rPr lang="en-US" sz="2400" b="1" dirty="0"/>
              <a:t>$1.99/</a:t>
            </a:r>
            <a:r>
              <a:rPr lang="en-US" sz="2400" b="1" dirty="0" err="1"/>
              <a:t>mo</a:t>
            </a:r>
            <a:r>
              <a:rPr lang="en-US" sz="2400" b="1" dirty="0"/>
              <a:t> for 100 GB</a:t>
            </a:r>
          </a:p>
          <a:p>
            <a:pPr lvl="1"/>
            <a:endParaRPr lang="en-US" b="1" dirty="0"/>
          </a:p>
          <a:p>
            <a:pPr marL="457200" lvl="1" indent="0">
              <a:buNone/>
            </a:pPr>
            <a:r>
              <a:rPr lang="en-US" sz="3500" dirty="0">
                <a:effectLst/>
                <a:latin typeface="Times New Roman" panose="02020603050405020304" pitchFamily="18" charset="0"/>
                <a:ea typeface="Times New Roman" panose="02020603050405020304" pitchFamily="18" charset="0"/>
              </a:rPr>
              <a:t>In simplest terms, cloud computing means storing and accessing data and programs over the internet instead of your computer's hard drive. The cloud is just a metaphor for the internet.  The cloud is simply a bunch of computers somewhere other than your home.</a:t>
            </a:r>
          </a:p>
          <a:p>
            <a:pPr marL="457200" lvl="1" indent="0">
              <a:buNone/>
            </a:pPr>
            <a:endParaRPr lang="en-US" sz="2400" b="1" dirty="0"/>
          </a:p>
          <a:p>
            <a:pPr marL="0" indent="0">
              <a:buNone/>
            </a:pPr>
            <a:endParaRPr lang="en-US" dirty="0"/>
          </a:p>
        </p:txBody>
      </p:sp>
    </p:spTree>
    <p:extLst>
      <p:ext uri="{BB962C8B-B14F-4D97-AF65-F5344CB8AC3E}">
        <p14:creationId xmlns:p14="http://schemas.microsoft.com/office/powerpoint/2010/main" val="495768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9565B-7414-3D23-AC52-2ECC9A94BA07}"/>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66D64464-1C4E-4E34-906F-431A5266D15D}"/>
              </a:ext>
            </a:extLst>
          </p:cNvPr>
          <p:cNvSpPr>
            <a:spLocks noGrp="1"/>
          </p:cNvSpPr>
          <p:nvPr>
            <p:ph idx="1"/>
          </p:nvPr>
        </p:nvSpPr>
        <p:spPr/>
        <p:txBody>
          <a:bodyPr>
            <a:normAutofit lnSpcReduction="10000"/>
          </a:bodyPr>
          <a:lstStyle/>
          <a:p>
            <a:pPr marL="0" indent="0">
              <a:buNone/>
            </a:pPr>
            <a:r>
              <a:rPr lang="en-US" dirty="0"/>
              <a:t>You will have a new system backup drive.</a:t>
            </a:r>
          </a:p>
          <a:p>
            <a:pPr marL="0" indent="0">
              <a:buNone/>
            </a:pPr>
            <a:r>
              <a:rPr lang="en-US" dirty="0"/>
              <a:t> </a:t>
            </a:r>
          </a:p>
          <a:p>
            <a:pPr marL="0" indent="0">
              <a:buNone/>
            </a:pPr>
            <a:r>
              <a:rPr lang="en-US" dirty="0"/>
              <a:t>You will have backed up all your data.</a:t>
            </a:r>
          </a:p>
          <a:p>
            <a:pPr marL="0" indent="0">
              <a:buNone/>
            </a:pPr>
            <a:r>
              <a:rPr lang="en-US" dirty="0"/>
              <a:t> </a:t>
            </a:r>
          </a:p>
          <a:p>
            <a:pPr marL="0" indent="0">
              <a:buNone/>
            </a:pPr>
            <a:r>
              <a:rPr lang="en-US" dirty="0"/>
              <a:t>You will have all your passwords for your special applications.</a:t>
            </a:r>
          </a:p>
          <a:p>
            <a:pPr marL="0" indent="0">
              <a:buNone/>
            </a:pPr>
            <a:r>
              <a:rPr lang="en-US" dirty="0"/>
              <a:t> </a:t>
            </a:r>
          </a:p>
          <a:p>
            <a:pPr marL="0" indent="0">
              <a:buNone/>
            </a:pPr>
            <a:r>
              <a:rPr lang="en-US" dirty="0"/>
              <a:t>You can now possibly recover from a hard drive error or you can begin the purchase and install of a new computer.</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13627449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16001</TotalTime>
  <Words>1446</Words>
  <Application>Microsoft Office PowerPoint</Application>
  <PresentationFormat>Widescreen</PresentationFormat>
  <Paragraphs>106</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Backup &amp; Recovery WINDOWS</vt:lpstr>
      <vt:lpstr>BACKUP WHAT? </vt:lpstr>
      <vt:lpstr>WHY</vt:lpstr>
      <vt:lpstr>EMAIL BACKUP</vt:lpstr>
      <vt:lpstr>REMEMBER……</vt:lpstr>
      <vt:lpstr>Making a SYSTEM RECOVERY DISC</vt:lpstr>
      <vt:lpstr>Backup Options</vt:lpstr>
      <vt:lpstr>WHAT DOES CLOUD STORAGE COST?</vt:lpstr>
      <vt:lpstr>Review</vt:lpstr>
      <vt:lpstr>BACKUP</vt:lpstr>
      <vt:lpstr>RECOVERY - Careful</vt:lpstr>
      <vt:lpstr>Size and so forth</vt:lpstr>
      <vt:lpstr>AARP Magazine - top</vt:lpstr>
      <vt:lpstr>AARP Magazine - bottom</vt:lpstr>
      <vt:lpstr>Here is what I did when I needed a new machine.</vt:lpstr>
      <vt:lpstr>What do I do now?  </vt:lpstr>
      <vt:lpstr>TRY TO DO………..Keep on Rolling</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Backup &amp; Recovery</dc:title>
  <dc:creator>Bob Klimek</dc:creator>
  <cp:lastModifiedBy>Bob Klimek</cp:lastModifiedBy>
  <cp:revision>48</cp:revision>
  <dcterms:created xsi:type="dcterms:W3CDTF">2023-09-17T16:29:09Z</dcterms:created>
  <dcterms:modified xsi:type="dcterms:W3CDTF">2023-10-04T13:47:57Z</dcterms:modified>
</cp:coreProperties>
</file>