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4" r:id="rId2"/>
    <p:sldId id="305" r:id="rId3"/>
    <p:sldId id="295" r:id="rId4"/>
    <p:sldId id="311" r:id="rId5"/>
    <p:sldId id="309" r:id="rId6"/>
    <p:sldId id="291" r:id="rId7"/>
    <p:sldId id="301" r:id="rId8"/>
    <p:sldId id="284" r:id="rId9"/>
    <p:sldId id="287" r:id="rId10"/>
    <p:sldId id="299" r:id="rId11"/>
    <p:sldId id="271" r:id="rId12"/>
    <p:sldId id="282" r:id="rId13"/>
    <p:sldId id="273" r:id="rId14"/>
    <p:sldId id="267" r:id="rId15"/>
    <p:sldId id="283" r:id="rId16"/>
    <p:sldId id="312" r:id="rId17"/>
    <p:sldId id="279" r:id="rId18"/>
    <p:sldId id="256" r:id="rId19"/>
    <p:sldId id="270" r:id="rId20"/>
    <p:sldId id="274" r:id="rId21"/>
    <p:sldId id="275" r:id="rId22"/>
    <p:sldId id="277" r:id="rId23"/>
    <p:sldId id="313" r:id="rId24"/>
    <p:sldId id="265" r:id="rId25"/>
    <p:sldId id="269" r:id="rId26"/>
    <p:sldId id="306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672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55EB-2DE1-47BB-9D78-BE8CF8DC0E9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4935-BF61-4FD7-83E1-F6780A4F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up to Internet or save files to the cloud – you’re using someone else’s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3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is probably good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don’t even think about how you’re using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send files from any computer as long as you’re using a web based email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1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need help, call on one of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has at least 12 separate</a:t>
            </a:r>
            <a:r>
              <a:rPr lang="en-US" baseline="0" dirty="0" smtClean="0"/>
              <a:t> sites such as this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 options with Google?  Do you really trust them?  Do they really know if their privacy options are working?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Hacking</a:t>
            </a:r>
            <a:r>
              <a:rPr lang="en-US" baseline="0" dirty="0" smtClean="0"/>
              <a:t> has gotten a bad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r>
              <a:rPr lang="en-US" baseline="0" dirty="0" smtClean="0"/>
              <a:t> vs C: Drive; External functional – Cloud may not be; how to save/upload; how to open/download; no Internet?  Oops!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Site and Cloud Storage are for extra copies (backups) of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4935-BF61-4FD7-83E1-F6780A4FB9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D523-011E-4B75-9209-F780859C35B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BD76-27C4-4DD6-B257-B5622A03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gsf314@verizon.ne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driv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video-sign-in-or-create-an-account-for-onedrive-personal-6c63b4e3-c92f-4f52-80e2-237c798cec1e?ui=en-US&amp;rs=en-US&amp;ad=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counts.google.com/signin/v2/identifier?service=wise&amp;passive=1209600&amp;continue=https://drive.google.com/drive/my-drive&amp;followup=https://drive.google.com/drive/my-drive&amp;flowName=GlifWebSignIn&amp;flowEntry=ServiceLogin" TargetMode="External"/><Relationship Id="rId4" Type="http://schemas.openxmlformats.org/officeDocument/2006/relationships/hyperlink" Target="https://www.dummies.com/education/internet-basics/how-to-set-up-a-dropbox-accou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b="1" dirty="0" smtClean="0"/>
              <a:t>The Cloud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631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>Can anyone see my Cloud files?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792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Your Cloud provider can see them</a:t>
            </a:r>
          </a:p>
          <a:p>
            <a:r>
              <a:rPr lang="en-US" sz="2800" b="1" dirty="0" smtClean="0"/>
              <a:t>Your ISP can see them</a:t>
            </a:r>
          </a:p>
          <a:p>
            <a:pPr lvl="1"/>
            <a:r>
              <a:rPr lang="en-US" b="1" dirty="0" smtClean="0"/>
              <a:t>But neither can read them…probably!</a:t>
            </a:r>
          </a:p>
          <a:p>
            <a:pPr lvl="2"/>
            <a:r>
              <a:rPr lang="en-US" b="1" dirty="0"/>
              <a:t>IF THEY ARE PASSWORD </a:t>
            </a:r>
            <a:r>
              <a:rPr lang="en-US" b="1" dirty="0" smtClean="0"/>
              <a:t>PROTECTED…probably!</a:t>
            </a:r>
          </a:p>
          <a:p>
            <a:pPr lvl="1"/>
            <a:r>
              <a:rPr lang="en-US" b="1" dirty="0" smtClean="0"/>
              <a:t>But they don’t care about you or your files anyway</a:t>
            </a:r>
          </a:p>
          <a:p>
            <a:r>
              <a:rPr lang="en-US" sz="3600" b="1" dirty="0" smtClean="0"/>
              <a:t>HOWEVER…</a:t>
            </a:r>
            <a:r>
              <a:rPr lang="en-US" sz="2800" b="1" dirty="0" smtClean="0"/>
              <a:t>Government can subpoena your files</a:t>
            </a:r>
          </a:p>
          <a:p>
            <a:pPr lvl="1"/>
            <a:r>
              <a:rPr lang="en-US" b="1" dirty="0" smtClean="0"/>
              <a:t>And it can read them</a:t>
            </a:r>
            <a:endParaRPr lang="en-US" sz="2800" b="1" dirty="0" smtClean="0"/>
          </a:p>
          <a:p>
            <a:r>
              <a:rPr lang="en-US" sz="2800" b="1" dirty="0" smtClean="0"/>
              <a:t>I </a:t>
            </a:r>
            <a:r>
              <a:rPr lang="en-US" sz="2800" b="1" i="1" dirty="0" smtClean="0"/>
              <a:t>do not </a:t>
            </a:r>
            <a:r>
              <a:rPr lang="en-US" sz="2800" b="1" dirty="0" smtClean="0"/>
              <a:t>back up sensitive files to the cloud</a:t>
            </a:r>
          </a:p>
          <a:p>
            <a:r>
              <a:rPr lang="en-US" sz="2800" b="1" dirty="0" smtClean="0"/>
              <a:t>I back up sensitive files on an external hard drive</a:t>
            </a:r>
            <a:endParaRPr lang="en-US" sz="2800" b="1" dirty="0"/>
          </a:p>
          <a:p>
            <a:pPr marL="457200" lvl="1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457200"/>
            <a:ext cx="945848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5" name="vlc-record-2018-11-30-11h38m27s-The Twilight Zone Theme.mp3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34000" y="1826795"/>
            <a:ext cx="0" cy="0"/>
          </a:xfrm>
          <a:prstGeom prst="rect">
            <a:avLst/>
          </a:prstGeom>
        </p:spPr>
      </p:pic>
      <p:pic>
        <p:nvPicPr>
          <p:cNvPr id="6" name="vlc-record-2018-11-30-12h17m25s-The Twilight Zone Theme.mp3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0" y="1600200"/>
            <a:ext cx="0" cy="0"/>
          </a:xfrm>
          <a:prstGeom prst="rect">
            <a:avLst/>
          </a:prstGeom>
        </p:spPr>
      </p:pic>
      <p:pic>
        <p:nvPicPr>
          <p:cNvPr id="7" name="vlc-record-2018-11-30-11h38m27s-The Twilight Zone Theme.mp3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75158" y="1521995"/>
            <a:ext cx="0" cy="0"/>
          </a:xfrm>
          <a:prstGeom prst="rect">
            <a:avLst/>
          </a:prstGeom>
        </p:spPr>
      </p:pic>
      <p:pic>
        <p:nvPicPr>
          <p:cNvPr id="8" name="DeathMarch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65558" y="1534027"/>
            <a:ext cx="0" cy="0"/>
          </a:xfrm>
          <a:prstGeom prst="rect">
            <a:avLst/>
          </a:prstGeom>
        </p:spPr>
      </p:pic>
      <p:pic>
        <p:nvPicPr>
          <p:cNvPr id="9" name="DeathMarch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5958" y="1453816"/>
            <a:ext cx="0" cy="0"/>
          </a:xfrm>
          <a:prstGeom prst="rect">
            <a:avLst/>
          </a:prstGeom>
        </p:spPr>
      </p:pic>
      <p:pic>
        <p:nvPicPr>
          <p:cNvPr id="10" name="Death March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70358" y="16002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Cloud storage </a:t>
            </a:r>
            <a:r>
              <a:rPr lang="en-US" b="1" i="1" dirty="0" smtClean="0"/>
              <a:t>physically</a:t>
            </a:r>
            <a:r>
              <a:rPr lang="en-US" b="1" dirty="0" smtClean="0"/>
              <a:t> safe?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b="1" dirty="0" smtClean="0"/>
              <a:t>Absolutely!</a:t>
            </a:r>
          </a:p>
          <a:p>
            <a:r>
              <a:rPr lang="en-US" b="1" dirty="0"/>
              <a:t>All data is backed up in three separate </a:t>
            </a:r>
            <a:r>
              <a:rPr lang="en-US" b="1" dirty="0" smtClean="0"/>
              <a:t>locations</a:t>
            </a:r>
          </a:p>
          <a:p>
            <a:r>
              <a:rPr lang="en-US" b="1" dirty="0" smtClean="0"/>
              <a:t>Here’s a picture of another server room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81400"/>
            <a:ext cx="4114800" cy="24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Privacy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does Google save?</a:t>
            </a:r>
          </a:p>
          <a:p>
            <a:r>
              <a:rPr lang="en-US" b="1" dirty="0" smtClean="0"/>
              <a:t>Just about everything</a:t>
            </a:r>
            <a:endParaRPr lang="en-US" b="1" dirty="0"/>
          </a:p>
          <a:p>
            <a:r>
              <a:rPr lang="en-US" b="1" dirty="0" smtClean="0"/>
              <a:t>Does that make you stop and think?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55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Hacking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Can Google be hacked?</a:t>
            </a:r>
          </a:p>
          <a:p>
            <a:r>
              <a:rPr lang="en-US" b="1" dirty="0" smtClean="0"/>
              <a:t>Can Microsoft be hacked?</a:t>
            </a:r>
          </a:p>
          <a:p>
            <a:r>
              <a:rPr lang="en-US" b="1" dirty="0" smtClean="0"/>
              <a:t>Can Dropbox be hacked?</a:t>
            </a:r>
          </a:p>
          <a:p>
            <a:r>
              <a:rPr lang="en-US" b="1" dirty="0" smtClean="0"/>
              <a:t>What do you think?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56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How many copies of files should I have?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Three copies</a:t>
            </a:r>
          </a:p>
          <a:p>
            <a:pPr lvl="1"/>
            <a:r>
              <a:rPr lang="en-US" b="1" dirty="0" smtClean="0"/>
              <a:t>One on your hard drive</a:t>
            </a:r>
          </a:p>
          <a:p>
            <a:pPr lvl="1"/>
            <a:r>
              <a:rPr lang="en-US" b="1" dirty="0" smtClean="0"/>
              <a:t>One in the Cloud </a:t>
            </a:r>
          </a:p>
          <a:p>
            <a:pPr lvl="1"/>
            <a:r>
              <a:rPr lang="en-US" b="1" dirty="0" smtClean="0"/>
              <a:t>One </a:t>
            </a:r>
            <a:r>
              <a:rPr lang="en-US" b="1" dirty="0"/>
              <a:t>on your external </a:t>
            </a:r>
            <a:r>
              <a:rPr lang="en-US" b="1" dirty="0" smtClean="0"/>
              <a:t>hard drive or </a:t>
            </a:r>
            <a:r>
              <a:rPr lang="en-US" b="1" dirty="0"/>
              <a:t>f</a:t>
            </a:r>
            <a:r>
              <a:rPr lang="en-US" b="1" dirty="0" smtClean="0"/>
              <a:t>lash drive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589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hard drive and Flash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Do you know what they look like?</a:t>
            </a:r>
          </a:p>
          <a:p>
            <a:pPr lvl="1"/>
            <a:r>
              <a:rPr lang="en-US" b="1" dirty="0" smtClean="0"/>
              <a:t>Do you know how to use them?</a:t>
            </a:r>
          </a:p>
          <a:p>
            <a:pPr lvl="2"/>
            <a:r>
              <a:rPr lang="en-US" b="1" dirty="0" smtClean="0"/>
              <a:t>Lets see how they’re similar to and different from cloud storage</a:t>
            </a:r>
          </a:p>
          <a:p>
            <a:pPr lvl="2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928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OneDrive and External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Accessing files</a:t>
            </a:r>
          </a:p>
          <a:p>
            <a:pPr lvl="1"/>
            <a:r>
              <a:rPr lang="en-US" b="1" dirty="0" smtClean="0"/>
              <a:t>External – click on the drive</a:t>
            </a:r>
          </a:p>
          <a:p>
            <a:pPr lvl="1"/>
            <a:r>
              <a:rPr lang="en-US" b="1" dirty="0" smtClean="0"/>
              <a:t>OneDrive – click on the Internet </a:t>
            </a:r>
          </a:p>
          <a:p>
            <a:r>
              <a:rPr lang="en-US" b="1" dirty="0" smtClean="0"/>
              <a:t>Drag and Drop to save</a:t>
            </a:r>
          </a:p>
          <a:p>
            <a:pPr lvl="1"/>
            <a:r>
              <a:rPr lang="en-US" b="1" dirty="0" smtClean="0"/>
              <a:t>External – Copy and Paste</a:t>
            </a:r>
          </a:p>
          <a:p>
            <a:pPr lvl="1"/>
            <a:r>
              <a:rPr lang="en-US" b="1" dirty="0" smtClean="0"/>
              <a:t>OneDrive – Upload</a:t>
            </a:r>
          </a:p>
          <a:p>
            <a:r>
              <a:rPr lang="en-US" b="1" dirty="0" smtClean="0"/>
              <a:t>Open and save to computer</a:t>
            </a:r>
          </a:p>
          <a:p>
            <a:pPr lvl="1"/>
            <a:r>
              <a:rPr lang="en-US" b="1" dirty="0" smtClean="0"/>
              <a:t>External – Open and save</a:t>
            </a:r>
          </a:p>
          <a:p>
            <a:pPr lvl="1"/>
            <a:r>
              <a:rPr lang="en-US" b="1" dirty="0" smtClean="0"/>
              <a:t>OneDrive – Download or open and save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Isn’t the Cloud just another type of external storage?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Yes, it’s no different than an external drive, but it’s </a:t>
            </a:r>
            <a:r>
              <a:rPr lang="en-US" sz="4000" b="1" i="1" dirty="0" smtClean="0"/>
              <a:t>off site</a:t>
            </a:r>
          </a:p>
          <a:p>
            <a:r>
              <a:rPr lang="en-US" b="1" dirty="0" smtClean="0"/>
              <a:t>If your files are </a:t>
            </a:r>
            <a:r>
              <a:rPr lang="en-US" sz="4000" b="1" i="1" dirty="0" smtClean="0"/>
              <a:t>on site</a:t>
            </a:r>
          </a:p>
          <a:p>
            <a:pPr lvl="1"/>
            <a:r>
              <a:rPr lang="en-US" b="1" dirty="0" smtClean="0"/>
              <a:t>Theft</a:t>
            </a:r>
          </a:p>
          <a:p>
            <a:pPr lvl="2"/>
            <a:r>
              <a:rPr lang="en-US" sz="2400" b="1" dirty="0" smtClean="0"/>
              <a:t>If </a:t>
            </a:r>
            <a:r>
              <a:rPr lang="en-US" sz="2400" b="1" dirty="0"/>
              <a:t>the computer is gone, the files are </a:t>
            </a:r>
            <a:r>
              <a:rPr lang="en-US" sz="2400" b="1" dirty="0" smtClean="0"/>
              <a:t>gone</a:t>
            </a:r>
          </a:p>
          <a:p>
            <a:pPr lvl="1"/>
            <a:r>
              <a:rPr lang="en-US" sz="2800" b="1" dirty="0" smtClean="0"/>
              <a:t>Catastrophe</a:t>
            </a:r>
          </a:p>
          <a:p>
            <a:pPr lvl="2"/>
            <a:r>
              <a:rPr lang="en-US" b="1" dirty="0" smtClean="0"/>
              <a:t>Hard drive, external HDD, and flash drive could be destroyed; files are gone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81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Cloud or External Drive</a:t>
            </a:r>
            <a:br>
              <a:rPr lang="en-US" sz="4000" b="1" dirty="0" smtClean="0"/>
            </a:br>
            <a:r>
              <a:rPr lang="en-US" sz="4000" b="1" dirty="0" smtClean="0"/>
              <a:t>Which is best?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32" y="1600200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0133"/>
            <a:ext cx="518160" cy="393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40" y="4029075"/>
            <a:ext cx="904875" cy="19526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819400" y="38862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20877" y="3546729"/>
            <a:ext cx="0" cy="48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73315" y="3787902"/>
            <a:ext cx="1022685" cy="631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584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Depends </a:t>
            </a:r>
            <a:r>
              <a:rPr lang="en-US" b="1" dirty="0"/>
              <a:t>on your comfort level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External drives	</a:t>
            </a:r>
          </a:p>
          <a:p>
            <a:pPr lvl="2"/>
            <a:r>
              <a:rPr lang="en-US" b="1" dirty="0" smtClean="0"/>
              <a:t>On site</a:t>
            </a:r>
          </a:p>
          <a:p>
            <a:pPr lvl="2"/>
            <a:r>
              <a:rPr lang="en-US" b="1" dirty="0" smtClean="0"/>
              <a:t>No on else has access to your files</a:t>
            </a:r>
          </a:p>
          <a:p>
            <a:pPr lvl="1"/>
            <a:r>
              <a:rPr lang="en-US" b="1" dirty="0" smtClean="0"/>
              <a:t>Cloud</a:t>
            </a:r>
          </a:p>
          <a:p>
            <a:pPr lvl="2"/>
            <a:r>
              <a:rPr lang="en-US" b="1" dirty="0" smtClean="0"/>
              <a:t>Off site</a:t>
            </a:r>
          </a:p>
          <a:p>
            <a:pPr lvl="2"/>
            <a:r>
              <a:rPr lang="en-US" b="1" dirty="0" smtClean="0"/>
              <a:t>Someone else might be able to open your files</a:t>
            </a:r>
          </a:p>
          <a:p>
            <a:r>
              <a:rPr lang="en-US" b="1" dirty="0" smtClean="0"/>
              <a:t>My recommendation:  Use both, but be careful what you store in the cloud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What we’ll discuss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What the cloud is and isn’t</a:t>
            </a:r>
          </a:p>
          <a:p>
            <a:r>
              <a:rPr lang="en-US" b="1" dirty="0" smtClean="0"/>
              <a:t>Cloud providers</a:t>
            </a:r>
          </a:p>
          <a:p>
            <a:r>
              <a:rPr lang="en-US" b="1" dirty="0" smtClean="0"/>
              <a:t>How we already use the Cloud</a:t>
            </a:r>
          </a:p>
          <a:p>
            <a:r>
              <a:rPr lang="en-US" b="1" dirty="0" smtClean="0"/>
              <a:t>How we can </a:t>
            </a:r>
            <a:r>
              <a:rPr lang="en-US" b="1" i="1" dirty="0" smtClean="0"/>
              <a:t>best</a:t>
            </a:r>
            <a:r>
              <a:rPr lang="en-US" b="1" dirty="0" smtClean="0"/>
              <a:t> use the Cloud</a:t>
            </a:r>
          </a:p>
          <a:p>
            <a:r>
              <a:rPr lang="en-US" b="1" dirty="0" smtClean="0"/>
              <a:t>How to create accounts in the Cloud</a:t>
            </a:r>
          </a:p>
          <a:p>
            <a:r>
              <a:rPr lang="en-US" b="1" dirty="0" smtClean="0"/>
              <a:t>External Drives and how to use them</a:t>
            </a:r>
          </a:p>
          <a:p>
            <a:r>
              <a:rPr lang="en-US" b="1" dirty="0" smtClean="0"/>
              <a:t>Pros and Cons:  Cloud vs External Drives</a:t>
            </a:r>
          </a:p>
        </p:txBody>
      </p:sp>
    </p:spTree>
    <p:extLst>
      <p:ext uri="{BB962C8B-B14F-4D97-AF65-F5344CB8AC3E}">
        <p14:creationId xmlns:p14="http://schemas.microsoft.com/office/powerpoint/2010/main" val="40171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On </a:t>
            </a:r>
            <a:r>
              <a:rPr lang="en-US" b="1" dirty="0"/>
              <a:t>S</a:t>
            </a:r>
            <a:r>
              <a:rPr lang="en-US" b="1" dirty="0" smtClean="0"/>
              <a:t>ite </a:t>
            </a:r>
            <a:r>
              <a:rPr lang="en-US" b="1" dirty="0"/>
              <a:t>S</a:t>
            </a:r>
            <a:r>
              <a:rPr lang="en-US" b="1" dirty="0" smtClean="0"/>
              <a:t>torage Cost?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External Hard Drives</a:t>
            </a:r>
          </a:p>
          <a:p>
            <a:pPr lvl="1"/>
            <a:r>
              <a:rPr lang="en-US" b="1" dirty="0" smtClean="0"/>
              <a:t>Seagate, Western Digital, etc.</a:t>
            </a:r>
          </a:p>
          <a:p>
            <a:pPr lvl="1"/>
            <a:r>
              <a:rPr lang="en-US" b="1" dirty="0" smtClean="0"/>
              <a:t>Get at least 2 TB</a:t>
            </a:r>
          </a:p>
          <a:p>
            <a:pPr lvl="1"/>
            <a:r>
              <a:rPr lang="en-US" b="1" dirty="0" smtClean="0"/>
              <a:t>Best Buy, Staples, online</a:t>
            </a:r>
          </a:p>
          <a:p>
            <a:pPr lvl="1"/>
            <a:r>
              <a:rPr lang="en-US" b="1" dirty="0" smtClean="0"/>
              <a:t>$75-$100; now is the time to buy</a:t>
            </a:r>
          </a:p>
          <a:p>
            <a:r>
              <a:rPr lang="en-US" b="1" dirty="0" smtClean="0"/>
              <a:t>Flash drives</a:t>
            </a:r>
          </a:p>
          <a:p>
            <a:pPr lvl="1"/>
            <a:r>
              <a:rPr lang="en-US" b="1" dirty="0" smtClean="0"/>
              <a:t>1 GB to 128 GB or larger</a:t>
            </a:r>
          </a:p>
          <a:p>
            <a:pPr lvl="1"/>
            <a:r>
              <a:rPr lang="en-US" b="1" dirty="0" smtClean="0"/>
              <a:t>Buy at least 16 GB</a:t>
            </a:r>
          </a:p>
          <a:p>
            <a:pPr lvl="1"/>
            <a:r>
              <a:rPr lang="en-US" b="1" dirty="0" smtClean="0"/>
              <a:t>Many brands; prices vary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41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Cloud Storage Cost?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OneDrive – 5 GB free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sz="2400" b="1" dirty="0" smtClean="0"/>
              <a:t>$</a:t>
            </a:r>
            <a:r>
              <a:rPr lang="en-US" sz="2400" b="1" dirty="0"/>
              <a:t>1.99/</a:t>
            </a:r>
            <a:r>
              <a:rPr lang="en-US" sz="2400" b="1" dirty="0" err="1"/>
              <a:t>mo</a:t>
            </a:r>
            <a:r>
              <a:rPr lang="en-US" sz="2400" b="1" dirty="0"/>
              <a:t> for 50 GB</a:t>
            </a:r>
          </a:p>
          <a:p>
            <a:r>
              <a:rPr lang="en-US" sz="4000" b="1" dirty="0" smtClean="0"/>
              <a:t>Dropbox – 2 GB free </a:t>
            </a:r>
          </a:p>
          <a:p>
            <a:pPr lvl="1"/>
            <a:r>
              <a:rPr lang="en-US" sz="2400" b="1" dirty="0" smtClean="0"/>
              <a:t>$9.92/</a:t>
            </a:r>
            <a:r>
              <a:rPr lang="en-US" sz="2400" b="1" dirty="0" err="1" smtClean="0"/>
              <a:t>mo</a:t>
            </a:r>
            <a:r>
              <a:rPr lang="en-US" sz="2400" b="1" dirty="0" smtClean="0"/>
              <a:t> for 1 TB</a:t>
            </a:r>
          </a:p>
          <a:p>
            <a:r>
              <a:rPr lang="en-US" sz="4000" b="1" dirty="0" smtClean="0"/>
              <a:t>Google Drive – 15 GB free </a:t>
            </a:r>
          </a:p>
          <a:p>
            <a:pPr lvl="1"/>
            <a:r>
              <a:rPr lang="en-US" sz="2400" b="1" dirty="0" smtClean="0"/>
              <a:t>$1.99/</a:t>
            </a:r>
            <a:r>
              <a:rPr lang="en-US" sz="2400" b="1" dirty="0" err="1" smtClean="0"/>
              <a:t>mo</a:t>
            </a:r>
            <a:r>
              <a:rPr lang="en-US" sz="2400" b="1" dirty="0" smtClean="0"/>
              <a:t> for 100 GB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656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Cloud for non-sensitive backups</a:t>
            </a:r>
          </a:p>
          <a:p>
            <a:pPr lvl="1"/>
            <a:r>
              <a:rPr lang="en-US" b="1" dirty="0" smtClean="0"/>
              <a:t>Free space is limited</a:t>
            </a:r>
          </a:p>
          <a:p>
            <a:r>
              <a:rPr lang="en-US" b="1" dirty="0" smtClean="0"/>
              <a:t>External or flash drive for sensitive backups</a:t>
            </a:r>
          </a:p>
          <a:p>
            <a:pPr lvl="1"/>
            <a:r>
              <a:rPr lang="en-US" b="1" dirty="0" smtClean="0"/>
              <a:t>Two to Four TB for $75 up</a:t>
            </a:r>
          </a:p>
        </p:txBody>
      </p:sp>
    </p:spTree>
    <p:extLst>
      <p:ext uri="{BB962C8B-B14F-4D97-AF65-F5344CB8AC3E}">
        <p14:creationId xmlns:p14="http://schemas.microsoft.com/office/powerpoint/2010/main" val="34320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Gary Frantz</a:t>
            </a:r>
          </a:p>
          <a:p>
            <a:r>
              <a:rPr lang="en-US" b="1" dirty="0" smtClean="0">
                <a:hlinkClick r:id="rId2"/>
              </a:rPr>
              <a:t>gsf314@verizon.net</a:t>
            </a:r>
            <a:endParaRPr lang="en-US" b="1" dirty="0" smtClean="0"/>
          </a:p>
          <a:p>
            <a:r>
              <a:rPr lang="en-US" b="1" dirty="0" smtClean="0"/>
              <a:t>215 674 8781 between 10 and 4 only!!!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2925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Side step - Want to be Ultra Safe?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770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Want to make sure you don’t back up an infected file?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Keep external drive disconnected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Disconnect computer from Internet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Run antivirus on computer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Connect external drive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Copy your file(s) to the external drive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Disconnect external drive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all that really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No, not if you have your router firewall enabled and you’re careful about the sites you visit</a:t>
            </a:r>
          </a:p>
          <a:p>
            <a:r>
              <a:rPr lang="en-US" sz="2800" dirty="0" smtClean="0"/>
              <a:t>But, firewalls can’t protect you from yourself</a:t>
            </a:r>
          </a:p>
          <a:p>
            <a:r>
              <a:rPr lang="en-US" sz="2800" dirty="0" smtClean="0"/>
              <a:t>Do you know how a firewall works?</a:t>
            </a:r>
          </a:p>
          <a:p>
            <a:pPr lvl="1"/>
            <a:r>
              <a:rPr lang="en-US" sz="2400" dirty="0" smtClean="0"/>
              <a:t>Viruses and Vampires</a:t>
            </a:r>
          </a:p>
          <a:p>
            <a:pPr lvl="1"/>
            <a:r>
              <a:rPr lang="en-US" sz="2400" dirty="0" smtClean="0"/>
              <a:t>Don’t invite them into your computer or house</a:t>
            </a:r>
          </a:p>
        </p:txBody>
      </p:sp>
    </p:spTree>
    <p:extLst>
      <p:ext uri="{BB962C8B-B14F-4D97-AF65-F5344CB8AC3E}">
        <p14:creationId xmlns:p14="http://schemas.microsoft.com/office/powerpoint/2010/main" val="36658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access files from anywhere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just saw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send files too large for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Another “conscious” use of the cloud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First, what the Cloud </a:t>
            </a:r>
            <a:r>
              <a:rPr lang="en-US" b="1" i="1" dirty="0" smtClean="0"/>
              <a:t>isn’t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65" y="1295400"/>
            <a:ext cx="8229600" cy="4763543"/>
          </a:xfrm>
        </p:spPr>
        <p:txBody>
          <a:bodyPr>
            <a:normAutofit lnSpcReduction="10000"/>
          </a:bodyPr>
          <a:lstStyle/>
          <a:p>
            <a:endParaRPr lang="en-US" sz="4800" i="1" dirty="0" smtClean="0"/>
          </a:p>
          <a:p>
            <a:endParaRPr lang="en-US" sz="4800" i="1" dirty="0"/>
          </a:p>
          <a:p>
            <a:endParaRPr lang="en-US" sz="4800" i="1" dirty="0" smtClean="0"/>
          </a:p>
          <a:p>
            <a:endParaRPr lang="en-US" sz="4800" i="1" dirty="0" smtClean="0"/>
          </a:p>
          <a:p>
            <a:endParaRPr lang="en-US" sz="4000" i="1" dirty="0" smtClean="0"/>
          </a:p>
          <a:p>
            <a:pPr marL="0" indent="0">
              <a:buNone/>
            </a:pPr>
            <a:r>
              <a:rPr lang="en-US" sz="4000" b="1" i="1" dirty="0" smtClean="0"/>
              <a:t>It has nothing to do with the heavens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2" y="1295400"/>
            <a:ext cx="5181600" cy="34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Second, what the Cloud </a:t>
            </a:r>
            <a:r>
              <a:rPr lang="en-US" b="1" i="1" dirty="0" smtClean="0"/>
              <a:t>is</a:t>
            </a:r>
            <a:endParaRPr lang="en-US" b="1" i="1" dirty="0"/>
          </a:p>
        </p:txBody>
      </p:sp>
      <p:pic>
        <p:nvPicPr>
          <p:cNvPr id="5" name="Picture 2" descr="C:\Users\gsf314 Primary\Documents\Computer Club\Backing up\Google data cen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906770" cy="36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Second, what the cloud </a:t>
            </a:r>
            <a:r>
              <a:rPr lang="en-US" b="1" i="1" dirty="0" smtClean="0"/>
              <a:t>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endParaRPr lang="en-US" sz="4800" i="1" dirty="0" smtClean="0"/>
          </a:p>
          <a:p>
            <a:endParaRPr lang="en-US" sz="4800" i="1" dirty="0"/>
          </a:p>
          <a:p>
            <a:endParaRPr lang="en-US" sz="4800" i="1" dirty="0" smtClean="0"/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r>
              <a:rPr lang="en-US" sz="4000" b="1" i="1" dirty="0" smtClean="0"/>
              <a:t>Just a bunch of hard drives, storage devices, hardware, etc.</a:t>
            </a:r>
            <a:endParaRPr lang="en-US" sz="4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524000"/>
            <a:ext cx="5267497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Cloud Providers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Microsoft (Microsoft OneDrive)</a:t>
            </a:r>
          </a:p>
          <a:p>
            <a:pPr lvl="1"/>
            <a:r>
              <a:rPr lang="en-US" b="1" dirty="0" smtClean="0"/>
              <a:t>Google (Google Drive)</a:t>
            </a:r>
            <a:endParaRPr lang="en-US" b="1" dirty="0"/>
          </a:p>
          <a:p>
            <a:pPr lvl="1"/>
            <a:r>
              <a:rPr lang="en-US" b="1" dirty="0"/>
              <a:t>Apple </a:t>
            </a:r>
            <a:r>
              <a:rPr lang="en-US" b="1" dirty="0" smtClean="0"/>
              <a:t>(Apple iCloud )</a:t>
            </a:r>
            <a:endParaRPr lang="en-US" b="1" dirty="0"/>
          </a:p>
          <a:p>
            <a:pPr lvl="1"/>
            <a:r>
              <a:rPr lang="en-US" b="1" dirty="0" smtClean="0"/>
              <a:t>Netflix, Amazon, Hulu (Streaming Services)</a:t>
            </a:r>
            <a:endParaRPr lang="en-US" b="1" dirty="0"/>
          </a:p>
          <a:p>
            <a:pPr lvl="1"/>
            <a:r>
              <a:rPr lang="en-US" b="1" dirty="0" smtClean="0"/>
              <a:t>Verizon (Yahoo and AOL </a:t>
            </a:r>
            <a:r>
              <a:rPr lang="en-US" b="1" dirty="0"/>
              <a:t>Mail </a:t>
            </a:r>
            <a:r>
              <a:rPr lang="en-US" b="1" dirty="0" smtClean="0"/>
              <a:t>)</a:t>
            </a:r>
            <a:endParaRPr lang="en-US" b="1" dirty="0"/>
          </a:p>
          <a:p>
            <a:pPr lvl="1"/>
            <a:r>
              <a:rPr lang="en-US" b="1" dirty="0" smtClean="0"/>
              <a:t>Dropbox (Dropbox)</a:t>
            </a:r>
            <a:endParaRPr lang="en-US" b="1" dirty="0"/>
          </a:p>
          <a:p>
            <a:pPr lvl="1"/>
            <a:r>
              <a:rPr lang="en-US" b="1" dirty="0" smtClean="0"/>
              <a:t>And </a:t>
            </a:r>
            <a:r>
              <a:rPr lang="en-US" b="1" dirty="0"/>
              <a:t>many others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400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we already use the Cloud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2" indent="0">
              <a:buNone/>
            </a:pPr>
            <a:r>
              <a:rPr lang="en-US" sz="2800" b="1" dirty="0"/>
              <a:t>Email (gmail, yahoo, Verizon, Comcast, etc</a:t>
            </a:r>
            <a:r>
              <a:rPr lang="en-US" sz="2800" b="1" dirty="0" smtClean="0"/>
              <a:t>.)</a:t>
            </a:r>
          </a:p>
          <a:p>
            <a:pPr marL="400050" lvl="2" indent="0">
              <a:buNone/>
            </a:pPr>
            <a:r>
              <a:rPr lang="en-US" sz="2800" b="1" dirty="0" smtClean="0"/>
              <a:t>Any time you click on Chrome, Edge, Firefox, etc.</a:t>
            </a:r>
          </a:p>
          <a:p>
            <a:pPr marL="400050" lvl="2" indent="0">
              <a:buNone/>
            </a:pPr>
            <a:r>
              <a:rPr lang="en-US" sz="2800" b="1" dirty="0" smtClean="0"/>
              <a:t>Streaming videos</a:t>
            </a:r>
          </a:p>
          <a:p>
            <a:pPr marL="400050" lvl="2" indent="0">
              <a:buNone/>
            </a:pPr>
            <a:r>
              <a:rPr lang="en-US" sz="2800" b="1" dirty="0" smtClean="0"/>
              <a:t>These are all “unconscious” uses of the Cloud</a:t>
            </a:r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87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we can </a:t>
            </a:r>
            <a:r>
              <a:rPr lang="en-US" b="1" i="1" dirty="0" smtClean="0"/>
              <a:t>best</a:t>
            </a:r>
            <a:r>
              <a:rPr lang="en-US" b="1" dirty="0" smtClean="0"/>
              <a:t> use the Cloud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can make a “conscious” use of the Cloud</a:t>
            </a:r>
          </a:p>
          <a:p>
            <a:pPr lvl="1"/>
            <a:r>
              <a:rPr lang="en-US" b="1" dirty="0" smtClean="0"/>
              <a:t>From any computer, you can</a:t>
            </a:r>
          </a:p>
          <a:p>
            <a:pPr lvl="2"/>
            <a:r>
              <a:rPr lang="en-US" b="1" dirty="0" smtClean="0"/>
              <a:t>Open files and folders</a:t>
            </a:r>
          </a:p>
          <a:p>
            <a:pPr lvl="2"/>
            <a:r>
              <a:rPr lang="en-US" b="1" dirty="0" smtClean="0"/>
              <a:t>Upload files and folders (backing up)</a:t>
            </a:r>
          </a:p>
          <a:p>
            <a:pPr lvl="2"/>
            <a:r>
              <a:rPr lang="en-US" b="1" dirty="0" smtClean="0"/>
              <a:t>Download files and folders</a:t>
            </a:r>
            <a:endParaRPr lang="en-US" b="1" dirty="0"/>
          </a:p>
          <a:p>
            <a:pPr lvl="2"/>
            <a:r>
              <a:rPr lang="en-US" b="1" dirty="0" smtClean="0"/>
              <a:t>You can send files that are too large for email</a:t>
            </a:r>
            <a:endParaRPr lang="en-US" b="1" dirty="0"/>
          </a:p>
          <a:p>
            <a:pPr lvl="1"/>
            <a:r>
              <a:rPr lang="en-US" b="1" dirty="0" smtClean="0">
                <a:hlinkClick r:id="rId3"/>
              </a:rPr>
              <a:t>http://www.onedrive.com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create Cloud accounts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8000" b="1" dirty="0"/>
              <a:t>To create a OneDrive </a:t>
            </a:r>
            <a:r>
              <a:rPr lang="en-US" sz="8000" b="1" dirty="0" smtClean="0"/>
              <a:t>account</a:t>
            </a:r>
            <a:r>
              <a:rPr lang="en-US" sz="8000" b="1" dirty="0"/>
              <a:t> </a:t>
            </a:r>
          </a:p>
          <a:p>
            <a:r>
              <a:rPr lang="en-US" b="1" dirty="0"/>
              <a:t> </a:t>
            </a:r>
          </a:p>
          <a:p>
            <a:r>
              <a:rPr lang="en-US" b="1" u="sng" dirty="0">
                <a:hlinkClick r:id="rId3"/>
              </a:rPr>
              <a:t>https://</a:t>
            </a:r>
            <a:r>
              <a:rPr lang="en-US" b="1" u="sng" dirty="0" smtClean="0">
                <a:hlinkClick r:id="rId3"/>
              </a:rPr>
              <a:t>support.office.com/en-us/article/video-sign-in-or-create-an-account-for-onedrive-personal-6c63b4e3-c92f-4f52-80e2-237c798cec1e?ui=en-US&amp;rs=en-US&amp;ad=US</a:t>
            </a:r>
            <a:r>
              <a:rPr lang="en-US" b="1" dirty="0"/>
              <a:t> </a:t>
            </a:r>
            <a:endParaRPr lang="en-US" b="1" dirty="0" smtClean="0"/>
          </a:p>
          <a:p>
            <a:endParaRPr lang="en-US" b="1" dirty="0"/>
          </a:p>
          <a:p>
            <a:r>
              <a:rPr lang="en-US" sz="8000" b="1" dirty="0"/>
              <a:t> </a:t>
            </a:r>
            <a:r>
              <a:rPr lang="en-US" sz="8000" b="1" dirty="0" smtClean="0"/>
              <a:t>To </a:t>
            </a:r>
            <a:r>
              <a:rPr lang="en-US" sz="8000" b="1" dirty="0"/>
              <a:t>create a dropbox account</a:t>
            </a:r>
          </a:p>
          <a:p>
            <a:r>
              <a:rPr lang="en-US" b="1" dirty="0"/>
              <a:t> </a:t>
            </a:r>
          </a:p>
          <a:p>
            <a:r>
              <a:rPr lang="en-US" b="1" u="sng" dirty="0">
                <a:hlinkClick r:id="rId4"/>
              </a:rPr>
              <a:t>https://www.dummies.com/education/internet-basics/how-to-set-up-a-dropbox-account/</a:t>
            </a:r>
            <a:endParaRPr lang="en-US" b="1" dirty="0"/>
          </a:p>
          <a:p>
            <a:r>
              <a:rPr lang="en-US" b="1" dirty="0"/>
              <a:t> </a:t>
            </a:r>
          </a:p>
          <a:p>
            <a:r>
              <a:rPr lang="en-US" b="1" dirty="0"/>
              <a:t> </a:t>
            </a:r>
            <a:r>
              <a:rPr lang="en-US" sz="8000" b="1" dirty="0" smtClean="0"/>
              <a:t>To </a:t>
            </a:r>
            <a:r>
              <a:rPr lang="en-US" sz="8000" b="1" dirty="0"/>
              <a:t>set up a Google Drive account</a:t>
            </a:r>
          </a:p>
          <a:p>
            <a:r>
              <a:rPr lang="en-US" b="1" dirty="0"/>
              <a:t> </a:t>
            </a:r>
          </a:p>
          <a:p>
            <a:r>
              <a:rPr lang="en-US" b="1" u="sng" dirty="0">
                <a:hlinkClick r:id="rId5"/>
              </a:rPr>
              <a:t>https://accounts.google.com/signin/v2/identifier?service=wise&amp;passive=1209600&amp;continue=https%3A%2F%2Fdrive.google.com%2Fdrive%2Fmy-drive&amp;followup=https%3A%2F%2Fdrive.google.com%2Fdrive%2Fmy-drive&amp;flowName=GlifWebSignIn&amp;flowEntry=ServiceLogin</a:t>
            </a:r>
            <a:endParaRPr lang="en-US" b="1" dirty="0"/>
          </a:p>
          <a:p>
            <a:endParaRPr lang="en-US" b="1" dirty="0" smtClean="0"/>
          </a:p>
          <a:p>
            <a:r>
              <a:rPr lang="en-US" sz="5000" b="1" dirty="0" smtClean="0"/>
              <a:t>Anyone can create and use these “clouds” </a:t>
            </a:r>
            <a:r>
              <a:rPr lang="en-US" sz="5000" b="1" i="1" dirty="0" smtClean="0"/>
              <a:t>free of charge </a:t>
            </a:r>
            <a:r>
              <a:rPr lang="en-US" sz="5000" b="1" dirty="0" smtClean="0"/>
              <a:t>for the basic versions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8654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936</Words>
  <Application>Microsoft Office PowerPoint</Application>
  <PresentationFormat>On-screen Show (4:3)</PresentationFormat>
  <Paragraphs>191</Paragraphs>
  <Slides>27</Slides>
  <Notes>10</Notes>
  <HiddenSlides>5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What we’ll discuss today</vt:lpstr>
      <vt:lpstr>First, what the Cloud isn’t</vt:lpstr>
      <vt:lpstr>Second, what the Cloud is</vt:lpstr>
      <vt:lpstr>Second, what the cloud is</vt:lpstr>
      <vt:lpstr>Cloud Providers</vt:lpstr>
      <vt:lpstr>How we already use the Cloud</vt:lpstr>
      <vt:lpstr>How we can best use the Cloud</vt:lpstr>
      <vt:lpstr>How to create Cloud accounts </vt:lpstr>
      <vt:lpstr>Can anyone see my Cloud files? </vt:lpstr>
      <vt:lpstr>Is Cloud storage physically safe?</vt:lpstr>
      <vt:lpstr>Privacy</vt:lpstr>
      <vt:lpstr> Hacking </vt:lpstr>
      <vt:lpstr> How many copies of files should I have? </vt:lpstr>
      <vt:lpstr>External hard drive and Flash drive</vt:lpstr>
      <vt:lpstr>OneDrive and External Drive</vt:lpstr>
      <vt:lpstr>Isn’t the Cloud just another type of external storage?</vt:lpstr>
      <vt:lpstr>Cloud or External Drive Which is best?</vt:lpstr>
      <vt:lpstr> Depends on your comfort level </vt:lpstr>
      <vt:lpstr>What Does On Site Storage Cost?</vt:lpstr>
      <vt:lpstr>What Does Cloud Storage Cost?</vt:lpstr>
      <vt:lpstr>Summary </vt:lpstr>
      <vt:lpstr>PowerPoint Presentation</vt:lpstr>
      <vt:lpstr>Side step - Want to be Ultra Safe?   </vt:lpstr>
      <vt:lpstr>Is all that really necessary?</vt:lpstr>
      <vt:lpstr>How to access files from anywhere </vt:lpstr>
      <vt:lpstr>How to send files too large for email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vs External Hard Drive Storage</dc:title>
  <dc:creator>gsf314 Primary</dc:creator>
  <cp:lastModifiedBy>gsf314 Primary</cp:lastModifiedBy>
  <cp:revision>175</cp:revision>
  <dcterms:created xsi:type="dcterms:W3CDTF">2018-11-04T10:36:15Z</dcterms:created>
  <dcterms:modified xsi:type="dcterms:W3CDTF">2018-12-06T12:15:26Z</dcterms:modified>
</cp:coreProperties>
</file>